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Oswald Regular"/>
      <p:regular r:id="rId20"/>
      <p:bold r:id="rId21"/>
    </p:embeddedFont>
    <p:embeddedFont>
      <p:font typeface="Oswald"/>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76D413A-F101-4B7B-B635-D7D8AD897A9C}">
  <a:tblStyle styleId="{F76D413A-F101-4B7B-B635-D7D8AD897A9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OswaldRegular-regular.fntdata"/><Relationship Id="rId11" Type="http://schemas.openxmlformats.org/officeDocument/2006/relationships/slide" Target="slides/slide6.xml"/><Relationship Id="rId22" Type="http://schemas.openxmlformats.org/officeDocument/2006/relationships/font" Target="fonts/Oswald-regular.fntdata"/><Relationship Id="rId10" Type="http://schemas.openxmlformats.org/officeDocument/2006/relationships/slide" Target="slides/slide5.xml"/><Relationship Id="rId21" Type="http://schemas.openxmlformats.org/officeDocument/2006/relationships/font" Target="fonts/OswaldRegular-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Oswal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gif>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d4170e8b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d4170e8b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ab516be32a_2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ab516be32a_2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ab516be32a_2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ab516be32a_2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ab516be32a_2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ab516be32a_2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ab516be32a_2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ab516be32a_2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f572fb6ed_2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f572fb6ed_2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ab516be32a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ab516be32a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ab516be32a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ab516be32a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ab516be32a_2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ab516be32a_2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ab516be32a_2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ab516be32a_2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ab516be32a_2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ab516be32a_2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ab516be32a_2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ab516be32a_2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ab516be32a_2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ab516be32a_2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b516be32a_2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ab516be32a_2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ta Science templat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hyperlink" Target="https://towardsdatascience.com/what-the-hell-is-perceptron-626217814f53"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www.cs.utexas.edu/~teammco/misc/perceptron/" TargetMode="Externa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www.cs.utexas.edu/~teammco/misc/perceptro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towardsdatascience.com/activation-functions-neural-networks-1cbd9f8d91d6"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10.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hyperlink" Target="https://news.cornell.edu/stories/2019/09/professors-perceptron-paved-way-ai-60-years-too-soon"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jpg"/><Relationship Id="rId4" Type="http://schemas.openxmlformats.org/officeDocument/2006/relationships/hyperlink" Target="https://news.cornell.edu/stories/2019/09/professors-perceptron-paved-way-ai-60-years-too-so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hyperlink" Target="https://medium.com/towards-artificial-intelligence/why-perceptron-neurons-need-bias-input-2144633bcad4" TargetMode="External"/><Relationship Id="rId7" Type="http://schemas.openxmlformats.org/officeDocument/2006/relationships/hyperlink" Target="https://medium.com/towards-artificial-intelligence/why-perceptron-neurons-need-bias-input-2144633bcad4"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3" name="Shape 53"/>
        <p:cNvGrpSpPr/>
        <p:nvPr/>
      </p:nvGrpSpPr>
      <p:grpSpPr>
        <a:xfrm>
          <a:off x="0" y="0"/>
          <a:ext cx="0" cy="0"/>
          <a:chOff x="0" y="0"/>
          <a:chExt cx="0" cy="0"/>
        </a:xfrm>
      </p:grpSpPr>
      <p:sp>
        <p:nvSpPr>
          <p:cNvPr id="54" name="Google Shape;54;p13"/>
          <p:cNvSpPr txBox="1"/>
          <p:nvPr/>
        </p:nvSpPr>
        <p:spPr>
          <a:xfrm>
            <a:off x="2971600" y="1076200"/>
            <a:ext cx="5706600" cy="360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FFFFFF"/>
                </a:solidFill>
                <a:latin typeface="Oswald"/>
                <a:ea typeface="Oswald"/>
                <a:cs typeface="Oswald"/>
                <a:sym typeface="Oswald"/>
              </a:rPr>
              <a:t>T</a:t>
            </a:r>
            <a:r>
              <a:rPr b="1" lang="en" sz="2400">
                <a:solidFill>
                  <a:srgbClr val="FFFFFF"/>
                </a:solidFill>
                <a:latin typeface="Oswald"/>
                <a:ea typeface="Oswald"/>
                <a:cs typeface="Oswald"/>
                <a:sym typeface="Oswald"/>
              </a:rPr>
              <a:t>he first neural network</a:t>
            </a:r>
            <a:endParaRPr b="1" sz="2400">
              <a:solidFill>
                <a:srgbClr val="FFFFFF"/>
              </a:solidFill>
              <a:latin typeface="Oswald"/>
              <a:ea typeface="Oswald"/>
              <a:cs typeface="Oswald"/>
              <a:sym typeface="Oswald"/>
            </a:endParaRPr>
          </a:p>
          <a:p>
            <a:pPr indent="0" lvl="0" marL="0" rtl="0" algn="l">
              <a:spcBef>
                <a:spcPts val="0"/>
              </a:spcBef>
              <a:spcAft>
                <a:spcPts val="0"/>
              </a:spcAft>
              <a:buNone/>
            </a:pPr>
            <a:r>
              <a:t/>
            </a:r>
            <a:endParaRPr sz="1800">
              <a:solidFill>
                <a:srgbClr val="FFFFFF"/>
              </a:solidFill>
              <a:latin typeface="Oswald"/>
              <a:ea typeface="Oswald"/>
              <a:cs typeface="Oswald"/>
              <a:sym typeface="Oswald"/>
            </a:endParaRPr>
          </a:p>
          <a:p>
            <a:pPr indent="0" lvl="0" marL="0" rtl="0" algn="l">
              <a:spcBef>
                <a:spcPts val="0"/>
              </a:spcBef>
              <a:spcAft>
                <a:spcPts val="0"/>
              </a:spcAft>
              <a:buNone/>
            </a:pPr>
            <a:r>
              <a:t/>
            </a:r>
            <a:endParaRPr sz="1800">
              <a:solidFill>
                <a:srgbClr val="FFFFFF"/>
              </a:solidFill>
              <a:latin typeface="Oswald"/>
              <a:ea typeface="Oswald"/>
              <a:cs typeface="Oswald"/>
              <a:sym typeface="Oswald"/>
            </a:endParaRPr>
          </a:p>
          <a:p>
            <a:pPr indent="0" lvl="0" marL="0" rtl="0" algn="l">
              <a:spcBef>
                <a:spcPts val="0"/>
              </a:spcBef>
              <a:spcAft>
                <a:spcPts val="0"/>
              </a:spcAft>
              <a:buNone/>
            </a:pPr>
            <a:r>
              <a:rPr lang="en" sz="1800">
                <a:solidFill>
                  <a:srgbClr val="FFFFFF"/>
                </a:solidFill>
                <a:latin typeface="Oswald"/>
                <a:ea typeface="Oswald"/>
                <a:cs typeface="Oswald"/>
                <a:sym typeface="Oswald"/>
              </a:rPr>
              <a:t>James H. Faghmous, Ph.D.</a:t>
            </a:r>
            <a:endParaRPr sz="1800">
              <a:solidFill>
                <a:srgbClr val="FFFFFF"/>
              </a:solidFill>
              <a:latin typeface="Oswald"/>
              <a:ea typeface="Oswald"/>
              <a:cs typeface="Oswald"/>
              <a:sym typeface="Oswald"/>
            </a:endParaRPr>
          </a:p>
          <a:p>
            <a:pPr indent="0" lvl="0" marL="0" rtl="0" algn="l">
              <a:spcBef>
                <a:spcPts val="0"/>
              </a:spcBef>
              <a:spcAft>
                <a:spcPts val="0"/>
              </a:spcAft>
              <a:buNone/>
            </a:pPr>
            <a:r>
              <a:t/>
            </a:r>
            <a:endParaRPr sz="1800">
              <a:solidFill>
                <a:srgbClr val="FFFFFF"/>
              </a:solidFill>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7" name="Shape 127"/>
        <p:cNvGrpSpPr/>
        <p:nvPr/>
      </p:nvGrpSpPr>
      <p:grpSpPr>
        <a:xfrm>
          <a:off x="0" y="0"/>
          <a:ext cx="0" cy="0"/>
          <a:chOff x="0" y="0"/>
          <a:chExt cx="0" cy="0"/>
        </a:xfrm>
      </p:grpSpPr>
      <p:sp>
        <p:nvSpPr>
          <p:cNvPr id="128" name="Google Shape;128;p22"/>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129" name="Google Shape;129;p22"/>
          <p:cNvSpPr txBox="1"/>
          <p:nvPr/>
        </p:nvSpPr>
        <p:spPr>
          <a:xfrm>
            <a:off x="249925" y="390150"/>
            <a:ext cx="77364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The perceptron visually</a:t>
            </a:r>
            <a:endParaRPr sz="3000"/>
          </a:p>
        </p:txBody>
      </p:sp>
      <p:pic>
        <p:nvPicPr>
          <p:cNvPr descr="{&quot;backgroundColorNonDefault&quot;:false,&quot;aid&quot;:null,&quot;backgroundColor&quot;:&quot;#FFFFFF&quot;,&quot;id&quot;:&quot;4&quot;,&quot;type&quot;:&quot;$&quot;,&quot;code&quot;:&quot;$g\\left(x\\right)\\,=\\,\\sign(\\left(\\sum_{i=1}^{N}\\,w_{i}\\,*\\,x_{i}\\right)\\,+\\,w_{0})$&quot;,&quot;font&quot;:{&quot;size&quot;:19.999999731829735,&quot;family&quot;:&quot;Oswald&quot;,&quot;color&quot;:&quot;#000000&quot;},&quot;ts&quot;:1605494928397,&quot;cs&quot;:&quot;8+46klIeQTUFGnAHdnd2Ng==&quot;,&quot;size&quot;:{&quot;width&quot;:419.99991169126014,&quot;height&quot;:49.333322960560714}}" id="130" name="Google Shape;130;p22"/>
          <p:cNvPicPr preferRelativeResize="0"/>
          <p:nvPr/>
        </p:nvPicPr>
        <p:blipFill>
          <a:blip r:embed="rId3">
            <a:alphaModFix/>
          </a:blip>
          <a:stretch>
            <a:fillRect/>
          </a:stretch>
        </p:blipFill>
        <p:spPr>
          <a:xfrm>
            <a:off x="1905000" y="4288875"/>
            <a:ext cx="5333999" cy="626533"/>
          </a:xfrm>
          <a:prstGeom prst="rect">
            <a:avLst/>
          </a:prstGeom>
          <a:noFill/>
          <a:ln>
            <a:noFill/>
          </a:ln>
        </p:spPr>
      </p:pic>
      <p:pic>
        <p:nvPicPr>
          <p:cNvPr id="131" name="Google Shape;131;p22"/>
          <p:cNvPicPr preferRelativeResize="0"/>
          <p:nvPr/>
        </p:nvPicPr>
        <p:blipFill>
          <a:blip r:embed="rId4">
            <a:alphaModFix/>
          </a:blip>
          <a:stretch>
            <a:fillRect/>
          </a:stretch>
        </p:blipFill>
        <p:spPr>
          <a:xfrm>
            <a:off x="1750550" y="1004925"/>
            <a:ext cx="5181724" cy="3133649"/>
          </a:xfrm>
          <a:prstGeom prst="rect">
            <a:avLst/>
          </a:prstGeom>
          <a:noFill/>
          <a:ln>
            <a:noFill/>
          </a:ln>
        </p:spPr>
      </p:pic>
      <p:sp>
        <p:nvSpPr>
          <p:cNvPr id="132" name="Google Shape;132;p22"/>
          <p:cNvSpPr txBox="1"/>
          <p:nvPr/>
        </p:nvSpPr>
        <p:spPr>
          <a:xfrm>
            <a:off x="5488375" y="3305525"/>
            <a:ext cx="1443900" cy="33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5"/>
              </a:rPr>
              <a:t>Source</a:t>
            </a:r>
            <a:endParaRPr/>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6" name="Shape 136"/>
        <p:cNvGrpSpPr/>
        <p:nvPr/>
      </p:nvGrpSpPr>
      <p:grpSpPr>
        <a:xfrm>
          <a:off x="0" y="0"/>
          <a:ext cx="0" cy="0"/>
          <a:chOff x="0" y="0"/>
          <a:chExt cx="0" cy="0"/>
        </a:xfrm>
      </p:grpSpPr>
      <p:sp>
        <p:nvSpPr>
          <p:cNvPr id="137" name="Google Shape;137;p23"/>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138" name="Google Shape;138;p23"/>
          <p:cNvSpPr txBox="1"/>
          <p:nvPr/>
        </p:nvSpPr>
        <p:spPr>
          <a:xfrm>
            <a:off x="249925" y="390150"/>
            <a:ext cx="77364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The Perceptron Algorithm</a:t>
            </a:r>
            <a:endParaRPr sz="3000"/>
          </a:p>
        </p:txBody>
      </p:sp>
      <p:sp>
        <p:nvSpPr>
          <p:cNvPr id="139" name="Google Shape;139;p23"/>
          <p:cNvSpPr txBox="1"/>
          <p:nvPr/>
        </p:nvSpPr>
        <p:spPr>
          <a:xfrm>
            <a:off x="444600" y="1257250"/>
            <a:ext cx="7648500" cy="3211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Oswald"/>
              <a:buAutoNum type="arabicPeriod"/>
            </a:pPr>
            <a:r>
              <a:rPr lang="en" sz="1800">
                <a:latin typeface="Oswald"/>
                <a:ea typeface="Oswald"/>
                <a:cs typeface="Oswald"/>
                <a:sym typeface="Oswald"/>
              </a:rPr>
              <a:t>Given the historical examples (training set) (x</a:t>
            </a:r>
            <a:r>
              <a:rPr baseline="-25000" lang="en" sz="1800">
                <a:latin typeface="Oswald"/>
                <a:ea typeface="Oswald"/>
                <a:cs typeface="Oswald"/>
                <a:sym typeface="Oswald"/>
              </a:rPr>
              <a:t>1</a:t>
            </a:r>
            <a:r>
              <a:rPr lang="en" sz="1800">
                <a:latin typeface="Oswald"/>
                <a:ea typeface="Oswald"/>
                <a:cs typeface="Oswald"/>
                <a:sym typeface="Oswald"/>
              </a:rPr>
              <a:t>,y</a:t>
            </a:r>
            <a:r>
              <a:rPr baseline="-25000" lang="en" sz="1800">
                <a:latin typeface="Oswald"/>
                <a:ea typeface="Oswald"/>
                <a:cs typeface="Oswald"/>
                <a:sym typeface="Oswald"/>
              </a:rPr>
              <a:t>1</a:t>
            </a:r>
            <a:r>
              <a:rPr lang="en" sz="1800">
                <a:latin typeface="Oswald"/>
                <a:ea typeface="Oswald"/>
                <a:cs typeface="Oswald"/>
                <a:sym typeface="Oswald"/>
              </a:rPr>
              <a:t>), (x</a:t>
            </a:r>
            <a:r>
              <a:rPr baseline="-25000" lang="en" sz="1800">
                <a:latin typeface="Oswald"/>
                <a:ea typeface="Oswald"/>
                <a:cs typeface="Oswald"/>
                <a:sym typeface="Oswald"/>
              </a:rPr>
              <a:t>2</a:t>
            </a:r>
            <a:r>
              <a:rPr lang="en" sz="1800">
                <a:latin typeface="Oswald"/>
                <a:ea typeface="Oswald"/>
                <a:cs typeface="Oswald"/>
                <a:sym typeface="Oswald"/>
              </a:rPr>
              <a:t>,y</a:t>
            </a:r>
            <a:r>
              <a:rPr baseline="-25000" lang="en" sz="1800">
                <a:latin typeface="Oswald"/>
                <a:ea typeface="Oswald"/>
                <a:cs typeface="Oswald"/>
                <a:sym typeface="Oswald"/>
              </a:rPr>
              <a:t>2</a:t>
            </a:r>
            <a:r>
              <a:rPr lang="en" sz="1800">
                <a:latin typeface="Oswald"/>
                <a:ea typeface="Oswald"/>
                <a:cs typeface="Oswald"/>
                <a:sym typeface="Oswald"/>
              </a:rPr>
              <a:t>),..., (x</a:t>
            </a:r>
            <a:r>
              <a:rPr baseline="-25000" lang="en" sz="1800">
                <a:latin typeface="Oswald"/>
                <a:ea typeface="Oswald"/>
                <a:cs typeface="Oswald"/>
                <a:sym typeface="Oswald"/>
              </a:rPr>
              <a:t>N</a:t>
            </a:r>
            <a:r>
              <a:rPr lang="en" sz="1800">
                <a:latin typeface="Oswald"/>
                <a:ea typeface="Oswald"/>
                <a:cs typeface="Oswald"/>
                <a:sym typeface="Oswald"/>
              </a:rPr>
              <a:t>,y</a:t>
            </a:r>
            <a:r>
              <a:rPr baseline="-25000" lang="en" sz="1800">
                <a:latin typeface="Oswald"/>
                <a:ea typeface="Oswald"/>
                <a:cs typeface="Oswald"/>
                <a:sym typeface="Oswald"/>
              </a:rPr>
              <a:t>N</a:t>
            </a:r>
            <a:r>
              <a:rPr lang="en" sz="1800">
                <a:latin typeface="Oswald"/>
                <a:ea typeface="Oswald"/>
                <a:cs typeface="Oswald"/>
                <a:sym typeface="Oswald"/>
              </a:rPr>
              <a:t>)</a:t>
            </a:r>
            <a:endParaRPr sz="1800">
              <a:latin typeface="Oswald"/>
              <a:ea typeface="Oswald"/>
              <a:cs typeface="Oswald"/>
              <a:sym typeface="Oswald"/>
            </a:endParaRPr>
          </a:p>
          <a:p>
            <a:pPr indent="-342900" lvl="0" marL="457200" rtl="0" algn="l">
              <a:lnSpc>
                <a:spcPct val="115000"/>
              </a:lnSpc>
              <a:spcBef>
                <a:spcPts val="0"/>
              </a:spcBef>
              <a:spcAft>
                <a:spcPts val="0"/>
              </a:spcAft>
              <a:buSzPts val="1800"/>
              <a:buFont typeface="Oswald"/>
              <a:buAutoNum type="arabicPeriod"/>
            </a:pPr>
            <a:r>
              <a:rPr lang="en" sz="1800">
                <a:latin typeface="Oswald"/>
                <a:ea typeface="Oswald"/>
                <a:cs typeface="Oswald"/>
                <a:sym typeface="Oswald"/>
              </a:rPr>
              <a:t>Set w</a:t>
            </a:r>
            <a:r>
              <a:rPr baseline="-25000" lang="en" sz="1800">
                <a:latin typeface="Oswald"/>
                <a:ea typeface="Oswald"/>
                <a:cs typeface="Oswald"/>
                <a:sym typeface="Oswald"/>
              </a:rPr>
              <a:t>1</a:t>
            </a:r>
            <a:r>
              <a:rPr lang="en" sz="1800">
                <a:latin typeface="Oswald"/>
                <a:ea typeface="Oswald"/>
                <a:cs typeface="Oswald"/>
                <a:sym typeface="Oswald"/>
              </a:rPr>
              <a:t>, w</a:t>
            </a:r>
            <a:r>
              <a:rPr baseline="-25000" lang="en" sz="1800">
                <a:latin typeface="Oswald"/>
                <a:ea typeface="Oswald"/>
                <a:cs typeface="Oswald"/>
                <a:sym typeface="Oswald"/>
              </a:rPr>
              <a:t>2</a:t>
            </a:r>
            <a:r>
              <a:rPr lang="en" sz="1800">
                <a:latin typeface="Oswald"/>
                <a:ea typeface="Oswald"/>
                <a:cs typeface="Oswald"/>
                <a:sym typeface="Oswald"/>
              </a:rPr>
              <a:t>, …, w</a:t>
            </a:r>
            <a:r>
              <a:rPr baseline="-25000" lang="en" sz="1800">
                <a:latin typeface="Oswald"/>
                <a:ea typeface="Oswald"/>
                <a:cs typeface="Oswald"/>
                <a:sym typeface="Oswald"/>
              </a:rPr>
              <a:t>N</a:t>
            </a:r>
            <a:r>
              <a:rPr lang="en" sz="1800">
                <a:latin typeface="Oswald"/>
                <a:ea typeface="Oswald"/>
                <a:cs typeface="Oswald"/>
                <a:sym typeface="Oswald"/>
              </a:rPr>
              <a:t> randomly</a:t>
            </a:r>
            <a:endParaRPr sz="1800">
              <a:latin typeface="Oswald"/>
              <a:ea typeface="Oswald"/>
              <a:cs typeface="Oswald"/>
              <a:sym typeface="Oswald"/>
            </a:endParaRPr>
          </a:p>
          <a:p>
            <a:pPr indent="-355600" lvl="0" marL="457200" rtl="0" algn="l">
              <a:lnSpc>
                <a:spcPct val="115000"/>
              </a:lnSpc>
              <a:spcBef>
                <a:spcPts val="0"/>
              </a:spcBef>
              <a:spcAft>
                <a:spcPts val="0"/>
              </a:spcAft>
              <a:buClr>
                <a:schemeClr val="dk1"/>
              </a:buClr>
              <a:buSzPts val="2000"/>
              <a:buFont typeface="Oswald"/>
              <a:buAutoNum type="arabicPeriod"/>
            </a:pPr>
            <a:r>
              <a:rPr lang="en" sz="2000">
                <a:solidFill>
                  <a:schemeClr val="dk1"/>
                </a:solidFill>
                <a:latin typeface="Oswald"/>
                <a:ea typeface="Oswald"/>
                <a:cs typeface="Oswald"/>
                <a:sym typeface="Oswald"/>
              </a:rPr>
              <a:t>If </a:t>
            </a:r>
            <a:endParaRPr sz="2000">
              <a:solidFill>
                <a:schemeClr val="dk1"/>
              </a:solidFill>
              <a:latin typeface="Oswald"/>
              <a:ea typeface="Oswald"/>
              <a:cs typeface="Oswald"/>
              <a:sym typeface="Oswald"/>
            </a:endParaRPr>
          </a:p>
          <a:p>
            <a:pPr indent="-342900" lvl="0" marL="457200" rtl="0" algn="l">
              <a:lnSpc>
                <a:spcPct val="115000"/>
              </a:lnSpc>
              <a:spcBef>
                <a:spcPts val="0"/>
              </a:spcBef>
              <a:spcAft>
                <a:spcPts val="0"/>
              </a:spcAft>
              <a:buSzPts val="1800"/>
              <a:buFont typeface="Oswald"/>
              <a:buAutoNum type="arabicPeriod"/>
            </a:pPr>
            <a:r>
              <a:rPr lang="en" sz="1800">
                <a:latin typeface="Oswald"/>
                <a:ea typeface="Oswald"/>
                <a:cs typeface="Oswald"/>
                <a:sym typeface="Oswald"/>
              </a:rPr>
              <a:t>Update w: </a:t>
            </a:r>
            <a:r>
              <a:rPr lang="en" sz="1800">
                <a:solidFill>
                  <a:schemeClr val="dk1"/>
                </a:solidFill>
                <a:latin typeface="Oswald"/>
                <a:ea typeface="Oswald"/>
                <a:cs typeface="Oswald"/>
                <a:sym typeface="Oswald"/>
              </a:rPr>
              <a:t>w + (y`-y</a:t>
            </a:r>
            <a:r>
              <a:rPr baseline="-25000" lang="en" sz="1800">
                <a:solidFill>
                  <a:schemeClr val="dk1"/>
                </a:solidFill>
                <a:latin typeface="Oswald"/>
                <a:ea typeface="Oswald"/>
                <a:cs typeface="Oswald"/>
                <a:sym typeface="Oswald"/>
              </a:rPr>
              <a:t>i</a:t>
            </a:r>
            <a:r>
              <a:rPr lang="en" sz="1800">
                <a:solidFill>
                  <a:schemeClr val="dk1"/>
                </a:solidFill>
                <a:latin typeface="Oswald"/>
                <a:ea typeface="Oswald"/>
                <a:cs typeface="Oswald"/>
                <a:sym typeface="Oswald"/>
              </a:rPr>
              <a:t>)x</a:t>
            </a:r>
            <a:r>
              <a:rPr baseline="-25000" lang="en" sz="1800">
                <a:solidFill>
                  <a:schemeClr val="dk1"/>
                </a:solidFill>
                <a:latin typeface="Oswald"/>
                <a:ea typeface="Oswald"/>
                <a:cs typeface="Oswald"/>
                <a:sym typeface="Oswald"/>
              </a:rPr>
              <a:t>i</a:t>
            </a:r>
            <a:endParaRPr sz="1800">
              <a:latin typeface="Oswald"/>
              <a:ea typeface="Oswald"/>
              <a:cs typeface="Oswald"/>
              <a:sym typeface="Oswald"/>
            </a:endParaRPr>
          </a:p>
          <a:p>
            <a:pPr indent="-342900" lvl="0" marL="457200" rtl="0" algn="l">
              <a:lnSpc>
                <a:spcPct val="115000"/>
              </a:lnSpc>
              <a:spcBef>
                <a:spcPts val="0"/>
              </a:spcBef>
              <a:spcAft>
                <a:spcPts val="0"/>
              </a:spcAft>
              <a:buSzPts val="1800"/>
              <a:buFont typeface="Oswald"/>
              <a:buAutoNum type="arabicPeriod"/>
            </a:pPr>
            <a:r>
              <a:rPr lang="en" sz="1800">
                <a:latin typeface="Oswald"/>
                <a:ea typeface="Oswald"/>
                <a:cs typeface="Oswald"/>
                <a:sym typeface="Oswald"/>
              </a:rPr>
              <a:t>Repeat until no more misclassified points</a:t>
            </a:r>
            <a:endParaRPr sz="1800">
              <a:latin typeface="Oswald"/>
              <a:ea typeface="Oswald"/>
              <a:cs typeface="Oswald"/>
              <a:sym typeface="Oswald"/>
            </a:endParaRPr>
          </a:p>
          <a:p>
            <a:pPr indent="-342900" lvl="0" marL="457200" rtl="0" algn="l">
              <a:lnSpc>
                <a:spcPct val="115000"/>
              </a:lnSpc>
              <a:spcBef>
                <a:spcPts val="0"/>
              </a:spcBef>
              <a:spcAft>
                <a:spcPts val="0"/>
              </a:spcAft>
              <a:buSzPts val="1800"/>
              <a:buFont typeface="Oswald"/>
              <a:buAutoNum type="arabicPeriod"/>
            </a:pPr>
            <a:r>
              <a:rPr lang="en" sz="1800">
                <a:latin typeface="Oswald"/>
                <a:ea typeface="Oswald"/>
                <a:cs typeface="Oswald"/>
                <a:sym typeface="Oswald"/>
              </a:rPr>
              <a:t>That’s it!</a:t>
            </a:r>
            <a:endParaRPr sz="1800">
              <a:latin typeface="Oswald"/>
              <a:ea typeface="Oswald"/>
              <a:cs typeface="Oswald"/>
              <a:sym typeface="Oswald"/>
            </a:endParaRPr>
          </a:p>
          <a:p>
            <a:pPr indent="0" lvl="0" marL="0" rtl="0" algn="l">
              <a:lnSpc>
                <a:spcPct val="115000"/>
              </a:lnSpc>
              <a:spcBef>
                <a:spcPts val="1600"/>
              </a:spcBef>
              <a:spcAft>
                <a:spcPts val="0"/>
              </a:spcAft>
              <a:buNone/>
            </a:pPr>
            <a:r>
              <a:t/>
            </a:r>
            <a:endParaRPr sz="1800">
              <a:latin typeface="Oswald"/>
              <a:ea typeface="Oswald"/>
              <a:cs typeface="Oswald"/>
              <a:sym typeface="Oswald"/>
            </a:endParaRPr>
          </a:p>
          <a:p>
            <a:pPr indent="0" lvl="0" marL="0" rtl="0" algn="l">
              <a:lnSpc>
                <a:spcPct val="115000"/>
              </a:lnSpc>
              <a:spcBef>
                <a:spcPts val="1600"/>
              </a:spcBef>
              <a:spcAft>
                <a:spcPts val="0"/>
              </a:spcAft>
              <a:buNone/>
            </a:pPr>
            <a:r>
              <a:rPr lang="en" sz="1800" u="sng">
                <a:solidFill>
                  <a:schemeClr val="accent5"/>
                </a:solidFill>
                <a:hlinkClick r:id="rId3">
                  <a:extLst>
                    <a:ext uri="{A12FA001-AC4F-418D-AE19-62706E023703}">
                      <ahyp:hlinkClr val="tx"/>
                    </a:ext>
                  </a:extLst>
                </a:hlinkClick>
              </a:rPr>
              <a:t>Live demo</a:t>
            </a:r>
            <a:endParaRPr sz="1800">
              <a:latin typeface="Oswald"/>
              <a:ea typeface="Oswald"/>
              <a:cs typeface="Oswald"/>
              <a:sym typeface="Oswald"/>
            </a:endParaRPr>
          </a:p>
          <a:p>
            <a:pPr indent="0" lvl="0" marL="457200" rtl="0" algn="l">
              <a:lnSpc>
                <a:spcPct val="115000"/>
              </a:lnSpc>
              <a:spcBef>
                <a:spcPts val="1600"/>
              </a:spcBef>
              <a:spcAft>
                <a:spcPts val="0"/>
              </a:spcAft>
              <a:buNone/>
            </a:pPr>
            <a:r>
              <a:t/>
            </a:r>
            <a:endParaRPr sz="1800">
              <a:latin typeface="Oswald"/>
              <a:ea typeface="Oswald"/>
              <a:cs typeface="Oswald"/>
              <a:sym typeface="Oswald"/>
            </a:endParaRPr>
          </a:p>
          <a:p>
            <a:pPr indent="0" lvl="0" marL="0" rtl="0" algn="l">
              <a:lnSpc>
                <a:spcPct val="115000"/>
              </a:lnSpc>
              <a:spcBef>
                <a:spcPts val="1100"/>
              </a:spcBef>
              <a:spcAft>
                <a:spcPts val="0"/>
              </a:spcAft>
              <a:buNone/>
            </a:pPr>
            <a:r>
              <a:t/>
            </a:r>
            <a:endParaRPr sz="2000">
              <a:solidFill>
                <a:schemeClr val="dk1"/>
              </a:solidFill>
              <a:latin typeface="Oswald"/>
              <a:ea typeface="Oswald"/>
              <a:cs typeface="Oswald"/>
              <a:sym typeface="Oswald"/>
            </a:endParaRPr>
          </a:p>
          <a:p>
            <a:pPr indent="0" lvl="0" marL="0" rtl="0" algn="l">
              <a:lnSpc>
                <a:spcPct val="115000"/>
              </a:lnSpc>
              <a:spcBef>
                <a:spcPts val="1100"/>
              </a:spcBef>
              <a:spcAft>
                <a:spcPts val="0"/>
              </a:spcAft>
              <a:buNone/>
            </a:pPr>
            <a:r>
              <a:t/>
            </a:r>
            <a:endParaRPr sz="1050">
              <a:solidFill>
                <a:schemeClr val="dk1"/>
              </a:solidFill>
            </a:endParaRPr>
          </a:p>
          <a:p>
            <a:pPr indent="0" lvl="0" marL="0" rtl="0" algn="l">
              <a:spcBef>
                <a:spcPts val="0"/>
              </a:spcBef>
              <a:spcAft>
                <a:spcPts val="0"/>
              </a:spcAft>
              <a:buNone/>
            </a:pPr>
            <a:r>
              <a:t/>
            </a:r>
            <a:endParaRPr/>
          </a:p>
        </p:txBody>
      </p:sp>
      <p:pic>
        <p:nvPicPr>
          <p:cNvPr descr="{&quot;code&quot;:&quot;$sign\\left(\\left(\\sum_{_{i^{ }}}^{N}w_{i}.x_{i}\\right)+w_{0}\\right)\\ne y_{i}$&quot;,&quot;backgroundColorNonDefault&quot;:false,&quot;aid&quot;:null,&quot;id&quot;:&quot;1&quot;,&quot;type&quot;:&quot;$&quot;,&quot;font&quot;:{&quot;size&quot;:12,&quot;family&quot;:&quot;Arial&quot;,&quot;color&quot;:&quot;#000000&quot;},&quot;backgroundColor&quot;:&quot;#FFFFFF&quot;,&quot;ts&quot;:1605488291523,&quot;cs&quot;:&quot;cuIFGZA0nHX9LQrFDTJGng==&quot;,&quot;size&quot;:{&quot;width&quot;:241.40000000000003,&quot;height&quot;:34.39999999999999}}" id="140" name="Google Shape;140;p23"/>
          <p:cNvPicPr preferRelativeResize="0"/>
          <p:nvPr/>
        </p:nvPicPr>
        <p:blipFill>
          <a:blip r:embed="rId4">
            <a:alphaModFix/>
          </a:blip>
          <a:stretch>
            <a:fillRect/>
          </a:stretch>
        </p:blipFill>
        <p:spPr>
          <a:xfrm>
            <a:off x="1213650" y="1994275"/>
            <a:ext cx="2158949" cy="307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4" name="Shape 144"/>
        <p:cNvGrpSpPr/>
        <p:nvPr/>
      </p:nvGrpSpPr>
      <p:grpSpPr>
        <a:xfrm>
          <a:off x="0" y="0"/>
          <a:ext cx="0" cy="0"/>
          <a:chOff x="0" y="0"/>
          <a:chExt cx="0" cy="0"/>
        </a:xfrm>
      </p:grpSpPr>
      <p:sp>
        <p:nvSpPr>
          <p:cNvPr id="145" name="Google Shape;145;p24"/>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146" name="Google Shape;146;p24"/>
          <p:cNvSpPr txBox="1"/>
          <p:nvPr/>
        </p:nvSpPr>
        <p:spPr>
          <a:xfrm>
            <a:off x="249925" y="390150"/>
            <a:ext cx="77364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The Perceptron Algorithm</a:t>
            </a:r>
            <a:endParaRPr sz="3000"/>
          </a:p>
        </p:txBody>
      </p:sp>
      <p:sp>
        <p:nvSpPr>
          <p:cNvPr id="147" name="Google Shape;147;p24"/>
          <p:cNvSpPr txBox="1"/>
          <p:nvPr/>
        </p:nvSpPr>
        <p:spPr>
          <a:xfrm>
            <a:off x="444600" y="1257250"/>
            <a:ext cx="7648500" cy="321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latin typeface="Oswald"/>
                <a:ea typeface="Oswald"/>
                <a:cs typeface="Oswald"/>
                <a:sym typeface="Oswald"/>
              </a:rPr>
              <a:t>The key </a:t>
            </a:r>
            <a:r>
              <a:rPr lang="en" sz="1800">
                <a:latin typeface="Oswald"/>
                <a:ea typeface="Oswald"/>
                <a:cs typeface="Oswald"/>
                <a:sym typeface="Oswald"/>
              </a:rPr>
              <a:t>ingredient</a:t>
            </a:r>
            <a:r>
              <a:rPr lang="en" sz="1800">
                <a:latin typeface="Oswald"/>
                <a:ea typeface="Oswald"/>
                <a:cs typeface="Oswald"/>
                <a:sym typeface="Oswald"/>
              </a:rPr>
              <a:t> is the Perceptron Update Rule: </a:t>
            </a:r>
            <a:r>
              <a:rPr lang="en" sz="1800">
                <a:latin typeface="Oswald"/>
                <a:ea typeface="Oswald"/>
                <a:cs typeface="Oswald"/>
                <a:sym typeface="Oswald"/>
              </a:rPr>
              <a:t>w ← w + (y`-y</a:t>
            </a:r>
            <a:r>
              <a:rPr baseline="-25000" lang="en" sz="1800">
                <a:latin typeface="Oswald"/>
                <a:ea typeface="Oswald"/>
                <a:cs typeface="Oswald"/>
                <a:sym typeface="Oswald"/>
              </a:rPr>
              <a:t>i</a:t>
            </a:r>
            <a:r>
              <a:rPr lang="en" sz="1800">
                <a:latin typeface="Oswald"/>
                <a:ea typeface="Oswald"/>
                <a:cs typeface="Oswald"/>
                <a:sym typeface="Oswald"/>
              </a:rPr>
              <a:t>)x</a:t>
            </a:r>
            <a:r>
              <a:rPr baseline="-25000" lang="en" sz="1800">
                <a:latin typeface="Oswald"/>
                <a:ea typeface="Oswald"/>
                <a:cs typeface="Oswald"/>
                <a:sym typeface="Oswald"/>
              </a:rPr>
              <a:t>i</a:t>
            </a:r>
            <a:endParaRPr sz="1800">
              <a:latin typeface="Oswald"/>
              <a:ea typeface="Oswald"/>
              <a:cs typeface="Oswald"/>
              <a:sym typeface="Oswald"/>
            </a:endParaRPr>
          </a:p>
          <a:p>
            <a:pPr indent="0" lvl="0" marL="0" rtl="0" algn="l">
              <a:lnSpc>
                <a:spcPct val="115000"/>
              </a:lnSpc>
              <a:spcBef>
                <a:spcPts val="1100"/>
              </a:spcBef>
              <a:spcAft>
                <a:spcPts val="0"/>
              </a:spcAft>
              <a:buNone/>
            </a:pPr>
            <a:r>
              <a:rPr lang="en" sz="1800">
                <a:latin typeface="Oswald"/>
                <a:ea typeface="Oswald"/>
                <a:cs typeface="Oswald"/>
                <a:sym typeface="Oswald"/>
              </a:rPr>
              <a:t>But how does it work?</a:t>
            </a:r>
            <a:endParaRPr sz="1800">
              <a:latin typeface="Oswald"/>
              <a:ea typeface="Oswald"/>
              <a:cs typeface="Oswald"/>
              <a:sym typeface="Oswald"/>
            </a:endParaRPr>
          </a:p>
          <a:p>
            <a:pPr indent="0" lvl="0" marL="0" rtl="0" algn="l">
              <a:lnSpc>
                <a:spcPct val="115000"/>
              </a:lnSpc>
              <a:spcBef>
                <a:spcPts val="1100"/>
              </a:spcBef>
              <a:spcAft>
                <a:spcPts val="0"/>
              </a:spcAft>
              <a:buNone/>
            </a:pPr>
            <a:r>
              <a:rPr lang="en" sz="1800">
                <a:latin typeface="Oswald"/>
                <a:ea typeface="Oswald"/>
                <a:cs typeface="Oswald"/>
                <a:sym typeface="Oswald"/>
              </a:rPr>
              <a:t>The secret to this rule being so effective is the assumption that the data are linearly separable (i.e. the positive examples are mostly one side and the negative examples on another!)</a:t>
            </a:r>
            <a:endParaRPr sz="1800">
              <a:latin typeface="Oswald"/>
              <a:ea typeface="Oswald"/>
              <a:cs typeface="Oswald"/>
              <a:sym typeface="Oswald"/>
            </a:endParaRPr>
          </a:p>
          <a:p>
            <a:pPr indent="0" lvl="0" marL="0" rtl="0" algn="l">
              <a:lnSpc>
                <a:spcPct val="115000"/>
              </a:lnSpc>
              <a:spcBef>
                <a:spcPts val="1100"/>
              </a:spcBef>
              <a:spcAft>
                <a:spcPts val="0"/>
              </a:spcAft>
              <a:buNone/>
            </a:pPr>
            <a:r>
              <a:t/>
            </a:r>
            <a:endParaRPr sz="1800">
              <a:latin typeface="Oswald"/>
              <a:ea typeface="Oswald"/>
              <a:cs typeface="Oswald"/>
              <a:sym typeface="Oswald"/>
            </a:endParaRPr>
          </a:p>
          <a:p>
            <a:pPr indent="0" lvl="0" marL="0" rtl="0" algn="l">
              <a:lnSpc>
                <a:spcPct val="115000"/>
              </a:lnSpc>
              <a:spcBef>
                <a:spcPts val="1600"/>
              </a:spcBef>
              <a:spcAft>
                <a:spcPts val="0"/>
              </a:spcAft>
              <a:buNone/>
            </a:pPr>
            <a:r>
              <a:t/>
            </a:r>
            <a:endParaRPr sz="1800">
              <a:latin typeface="Oswald"/>
              <a:ea typeface="Oswald"/>
              <a:cs typeface="Oswald"/>
              <a:sym typeface="Oswald"/>
            </a:endParaRPr>
          </a:p>
          <a:p>
            <a:pPr indent="0" lvl="0" marL="0" rtl="0" algn="l">
              <a:lnSpc>
                <a:spcPct val="115000"/>
              </a:lnSpc>
              <a:spcBef>
                <a:spcPts val="1600"/>
              </a:spcBef>
              <a:spcAft>
                <a:spcPts val="0"/>
              </a:spcAft>
              <a:buClr>
                <a:schemeClr val="dk1"/>
              </a:buClr>
              <a:buSzPts val="1100"/>
              <a:buFont typeface="Arial"/>
              <a:buNone/>
            </a:pPr>
            <a:r>
              <a:rPr lang="en" sz="1800" u="sng">
                <a:solidFill>
                  <a:schemeClr val="accent5"/>
                </a:solidFill>
                <a:hlinkClick r:id="rId3">
                  <a:extLst>
                    <a:ext uri="{A12FA001-AC4F-418D-AE19-62706E023703}">
                      <ahyp:hlinkClr val="tx"/>
                    </a:ext>
                  </a:extLst>
                </a:hlinkClick>
              </a:rPr>
              <a:t>Live demo</a:t>
            </a:r>
            <a:endParaRPr sz="1800">
              <a:latin typeface="Oswald"/>
              <a:ea typeface="Oswald"/>
              <a:cs typeface="Oswald"/>
              <a:sym typeface="Oswald"/>
            </a:endParaRPr>
          </a:p>
          <a:p>
            <a:pPr indent="0" lvl="0" marL="457200" rtl="0" algn="l">
              <a:lnSpc>
                <a:spcPct val="115000"/>
              </a:lnSpc>
              <a:spcBef>
                <a:spcPts val="1600"/>
              </a:spcBef>
              <a:spcAft>
                <a:spcPts val="0"/>
              </a:spcAft>
              <a:buNone/>
            </a:pPr>
            <a:r>
              <a:t/>
            </a:r>
            <a:endParaRPr sz="1800">
              <a:latin typeface="Oswald"/>
              <a:ea typeface="Oswald"/>
              <a:cs typeface="Oswald"/>
              <a:sym typeface="Oswald"/>
            </a:endParaRPr>
          </a:p>
          <a:p>
            <a:pPr indent="0" lvl="0" marL="0" rtl="0" algn="l">
              <a:lnSpc>
                <a:spcPct val="115000"/>
              </a:lnSpc>
              <a:spcBef>
                <a:spcPts val="1100"/>
              </a:spcBef>
              <a:spcAft>
                <a:spcPts val="0"/>
              </a:spcAft>
              <a:buNone/>
            </a:pPr>
            <a:r>
              <a:t/>
            </a:r>
            <a:endParaRPr sz="2000">
              <a:solidFill>
                <a:schemeClr val="dk1"/>
              </a:solidFill>
              <a:latin typeface="Oswald"/>
              <a:ea typeface="Oswald"/>
              <a:cs typeface="Oswald"/>
              <a:sym typeface="Oswald"/>
            </a:endParaRPr>
          </a:p>
          <a:p>
            <a:pPr indent="0" lvl="0" marL="0" rtl="0" algn="l">
              <a:lnSpc>
                <a:spcPct val="115000"/>
              </a:lnSpc>
              <a:spcBef>
                <a:spcPts val="1100"/>
              </a:spcBef>
              <a:spcAft>
                <a:spcPts val="0"/>
              </a:spcAft>
              <a:buNone/>
            </a:pPr>
            <a:r>
              <a:t/>
            </a:r>
            <a:endParaRPr sz="1050">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1" name="Shape 151"/>
        <p:cNvGrpSpPr/>
        <p:nvPr/>
      </p:nvGrpSpPr>
      <p:grpSpPr>
        <a:xfrm>
          <a:off x="0" y="0"/>
          <a:ext cx="0" cy="0"/>
          <a:chOff x="0" y="0"/>
          <a:chExt cx="0" cy="0"/>
        </a:xfrm>
      </p:grpSpPr>
      <p:sp>
        <p:nvSpPr>
          <p:cNvPr id="152" name="Google Shape;152;p25"/>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153" name="Google Shape;153;p25"/>
          <p:cNvSpPr txBox="1"/>
          <p:nvPr/>
        </p:nvSpPr>
        <p:spPr>
          <a:xfrm>
            <a:off x="249925" y="390150"/>
            <a:ext cx="77364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The perceptron summary</a:t>
            </a:r>
            <a:endParaRPr sz="3000"/>
          </a:p>
        </p:txBody>
      </p:sp>
      <p:sp>
        <p:nvSpPr>
          <p:cNvPr id="154" name="Google Shape;154;p25"/>
          <p:cNvSpPr txBox="1"/>
          <p:nvPr/>
        </p:nvSpPr>
        <p:spPr>
          <a:xfrm>
            <a:off x="444600" y="1257250"/>
            <a:ext cx="7648500" cy="32112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The perceptron is a linear binary classifier</a:t>
            </a:r>
            <a:endParaRPr sz="2000">
              <a:solidFill>
                <a:schemeClr val="dk1"/>
              </a:solidFill>
              <a:latin typeface="Oswald"/>
              <a:ea typeface="Oswald"/>
              <a:cs typeface="Oswald"/>
              <a:sym typeface="Oswald"/>
            </a:endParaRPr>
          </a:p>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You can use other methods to estimate the weights</a:t>
            </a:r>
            <a:endParaRPr sz="2000">
              <a:solidFill>
                <a:schemeClr val="dk1"/>
              </a:solidFill>
              <a:latin typeface="Oswald"/>
              <a:ea typeface="Oswald"/>
              <a:cs typeface="Oswald"/>
              <a:sym typeface="Oswald"/>
            </a:endParaRPr>
          </a:p>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You can use other </a:t>
            </a:r>
            <a:r>
              <a:rPr lang="en" sz="2000" u="sng">
                <a:solidFill>
                  <a:schemeClr val="hlink"/>
                </a:solidFill>
                <a:latin typeface="Oswald"/>
                <a:ea typeface="Oswald"/>
                <a:cs typeface="Oswald"/>
                <a:sym typeface="Oswald"/>
                <a:hlinkClick r:id="rId3"/>
              </a:rPr>
              <a:t>activation functions</a:t>
            </a:r>
            <a:r>
              <a:rPr lang="en" sz="2000">
                <a:solidFill>
                  <a:schemeClr val="dk1"/>
                </a:solidFill>
                <a:latin typeface="Oswald"/>
                <a:ea typeface="Oswald"/>
                <a:cs typeface="Oswald"/>
                <a:sym typeface="Oswald"/>
              </a:rPr>
              <a:t> (other than the step function)</a:t>
            </a:r>
            <a:endParaRPr sz="2000">
              <a:solidFill>
                <a:schemeClr val="dk1"/>
              </a:solidFill>
              <a:latin typeface="Oswald"/>
              <a:ea typeface="Oswald"/>
              <a:cs typeface="Oswald"/>
              <a:sym typeface="Oswald"/>
            </a:endParaRPr>
          </a:p>
          <a:p>
            <a:pPr indent="-342900" lvl="0" marL="457200" rtl="0" algn="l">
              <a:lnSpc>
                <a:spcPct val="115000"/>
              </a:lnSpc>
              <a:spcBef>
                <a:spcPts val="0"/>
              </a:spcBef>
              <a:spcAft>
                <a:spcPts val="0"/>
              </a:spcAft>
              <a:buSzPts val="1800"/>
              <a:buFont typeface="Oswald"/>
              <a:buChar char="●"/>
            </a:pPr>
            <a:r>
              <a:rPr lang="en" sz="2000">
                <a:solidFill>
                  <a:schemeClr val="dk1"/>
                </a:solidFill>
                <a:latin typeface="Oswald"/>
                <a:ea typeface="Oswald"/>
                <a:cs typeface="Oswald"/>
                <a:sym typeface="Oswald"/>
              </a:rPr>
              <a:t>Neural networks are nothing more than multi-layer perceptrons!</a:t>
            </a:r>
            <a:endParaRPr sz="1800">
              <a:latin typeface="Oswald"/>
              <a:ea typeface="Oswald"/>
              <a:cs typeface="Oswald"/>
              <a:sym typeface="Oswald"/>
            </a:endParaRPr>
          </a:p>
          <a:p>
            <a:pPr indent="0" lvl="0" marL="0" rtl="0" algn="l">
              <a:lnSpc>
                <a:spcPct val="115000"/>
              </a:lnSpc>
              <a:spcBef>
                <a:spcPts val="1100"/>
              </a:spcBef>
              <a:spcAft>
                <a:spcPts val="0"/>
              </a:spcAft>
              <a:buNone/>
            </a:pPr>
            <a:r>
              <a:t/>
            </a:r>
            <a:endParaRPr sz="2000">
              <a:solidFill>
                <a:schemeClr val="dk1"/>
              </a:solidFill>
              <a:latin typeface="Oswald"/>
              <a:ea typeface="Oswald"/>
              <a:cs typeface="Oswald"/>
              <a:sym typeface="Oswald"/>
            </a:endParaRPr>
          </a:p>
          <a:p>
            <a:pPr indent="0" lvl="0" marL="0" rtl="0" algn="l">
              <a:lnSpc>
                <a:spcPct val="115000"/>
              </a:lnSpc>
              <a:spcBef>
                <a:spcPts val="1100"/>
              </a:spcBef>
              <a:spcAft>
                <a:spcPts val="0"/>
              </a:spcAft>
              <a:buNone/>
            </a:pPr>
            <a:r>
              <a:t/>
            </a:r>
            <a:endParaRPr sz="1050">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8" name="Shape 158"/>
        <p:cNvGrpSpPr/>
        <p:nvPr/>
      </p:nvGrpSpPr>
      <p:grpSpPr>
        <a:xfrm>
          <a:off x="0" y="0"/>
          <a:ext cx="0" cy="0"/>
          <a:chOff x="0" y="0"/>
          <a:chExt cx="0" cy="0"/>
        </a:xfrm>
      </p:grpSpPr>
      <p:cxnSp>
        <p:nvCxnSpPr>
          <p:cNvPr id="159" name="Google Shape;159;p26"/>
          <p:cNvCxnSpPr/>
          <p:nvPr/>
        </p:nvCxnSpPr>
        <p:spPr>
          <a:xfrm>
            <a:off x="215775" y="5104475"/>
            <a:ext cx="1647900" cy="0"/>
          </a:xfrm>
          <a:prstGeom prst="straightConnector1">
            <a:avLst/>
          </a:prstGeom>
          <a:noFill/>
          <a:ln cap="flat" cmpd="sng" w="76200">
            <a:solidFill>
              <a:srgbClr val="000000"/>
            </a:solidFill>
            <a:prstDash val="solid"/>
            <a:round/>
            <a:headEnd len="med" w="med" type="none"/>
            <a:tailEnd len="med" w="med" type="none"/>
          </a:ln>
        </p:spPr>
      </p:cxnSp>
      <p:sp>
        <p:nvSpPr>
          <p:cNvPr id="160" name="Google Shape;160;p26"/>
          <p:cNvSpPr txBox="1"/>
          <p:nvPr/>
        </p:nvSpPr>
        <p:spPr>
          <a:xfrm>
            <a:off x="138975" y="4641875"/>
            <a:ext cx="1612500" cy="107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00">
                <a:latin typeface="Oswald"/>
                <a:ea typeface="Oswald"/>
                <a:cs typeface="Oswald"/>
                <a:sym typeface="Oswald"/>
              </a:rPr>
              <a:t>Data Science </a:t>
            </a:r>
            <a:endParaRPr b="1" sz="900">
              <a:latin typeface="Oswald"/>
              <a:ea typeface="Oswald"/>
              <a:cs typeface="Oswald"/>
              <a:sym typeface="Oswald"/>
            </a:endParaRPr>
          </a:p>
          <a:p>
            <a:pPr indent="0" lvl="0" marL="0" rtl="0" algn="l">
              <a:spcBef>
                <a:spcPts val="0"/>
              </a:spcBef>
              <a:spcAft>
                <a:spcPts val="0"/>
              </a:spcAft>
              <a:buNone/>
            </a:pPr>
            <a:r>
              <a:rPr lang="en" sz="900">
                <a:latin typeface="Oswald"/>
                <a:ea typeface="Oswald"/>
                <a:cs typeface="Oswald"/>
                <a:sym typeface="Oswald"/>
              </a:rPr>
              <a:t>at The Arnhold Institute</a:t>
            </a:r>
            <a:endParaRPr sz="900">
              <a:latin typeface="Oswald"/>
              <a:ea typeface="Oswald"/>
              <a:cs typeface="Oswald"/>
              <a:sym typeface="Oswald"/>
            </a:endParaRPr>
          </a:p>
        </p:txBody>
      </p:sp>
      <p:sp>
        <p:nvSpPr>
          <p:cNvPr id="161" name="Google Shape;161;p26"/>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162" name="Google Shape;162;p26"/>
          <p:cNvSpPr txBox="1"/>
          <p:nvPr/>
        </p:nvSpPr>
        <p:spPr>
          <a:xfrm>
            <a:off x="249925" y="390150"/>
            <a:ext cx="72630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Can we identify damage from space?</a:t>
            </a:r>
            <a:endParaRPr sz="3000"/>
          </a:p>
        </p:txBody>
      </p:sp>
      <p:pic>
        <p:nvPicPr>
          <p:cNvPr id="163" name="Google Shape;163;p26"/>
          <p:cNvPicPr preferRelativeResize="0"/>
          <p:nvPr/>
        </p:nvPicPr>
        <p:blipFill>
          <a:blip r:embed="rId3">
            <a:alphaModFix/>
          </a:blip>
          <a:stretch>
            <a:fillRect/>
          </a:stretch>
        </p:blipFill>
        <p:spPr>
          <a:xfrm>
            <a:off x="7512900" y="4616950"/>
            <a:ext cx="1446026" cy="403700"/>
          </a:xfrm>
          <a:prstGeom prst="rect">
            <a:avLst/>
          </a:prstGeom>
          <a:noFill/>
          <a:ln>
            <a:noFill/>
          </a:ln>
        </p:spPr>
      </p:pic>
      <p:pic>
        <p:nvPicPr>
          <p:cNvPr descr="Screen Shot 2017-04-29 at 8.26.33 AM.png" id="164" name="Google Shape;164;p26"/>
          <p:cNvPicPr preferRelativeResize="0"/>
          <p:nvPr/>
        </p:nvPicPr>
        <p:blipFill>
          <a:blip r:embed="rId4">
            <a:alphaModFix/>
          </a:blip>
          <a:stretch>
            <a:fillRect/>
          </a:stretch>
        </p:blipFill>
        <p:spPr>
          <a:xfrm>
            <a:off x="383476" y="1254900"/>
            <a:ext cx="4984710" cy="2633700"/>
          </a:xfrm>
          <a:prstGeom prst="rect">
            <a:avLst/>
          </a:prstGeom>
          <a:noFill/>
          <a:ln>
            <a:noFill/>
          </a:ln>
        </p:spPr>
      </p:pic>
      <p:pic>
        <p:nvPicPr>
          <p:cNvPr descr="Apr-28-2017 15-35-02.gif" id="165" name="Google Shape;165;p26"/>
          <p:cNvPicPr preferRelativeResize="0"/>
          <p:nvPr/>
        </p:nvPicPr>
        <p:blipFill>
          <a:blip r:embed="rId5">
            <a:alphaModFix/>
          </a:blip>
          <a:stretch>
            <a:fillRect/>
          </a:stretch>
        </p:blipFill>
        <p:spPr>
          <a:xfrm>
            <a:off x="5557649" y="1363149"/>
            <a:ext cx="3006350" cy="2417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3E3E"/>
        </a:solidFill>
      </p:bgPr>
    </p:bg>
    <p:spTree>
      <p:nvGrpSpPr>
        <p:cNvPr id="58" name="Shape 58"/>
        <p:cNvGrpSpPr/>
        <p:nvPr/>
      </p:nvGrpSpPr>
      <p:grpSpPr>
        <a:xfrm>
          <a:off x="0" y="0"/>
          <a:ext cx="0" cy="0"/>
          <a:chOff x="0" y="0"/>
          <a:chExt cx="0" cy="0"/>
        </a:xfrm>
      </p:grpSpPr>
      <p:sp>
        <p:nvSpPr>
          <p:cNvPr id="59" name="Google Shape;59;p14"/>
          <p:cNvSpPr txBox="1"/>
          <p:nvPr/>
        </p:nvSpPr>
        <p:spPr>
          <a:xfrm>
            <a:off x="453400" y="443625"/>
            <a:ext cx="5333700" cy="166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4800">
                <a:solidFill>
                  <a:srgbClr val="FFFFFF"/>
                </a:solidFill>
                <a:latin typeface="Oswald"/>
                <a:ea typeface="Oswald"/>
                <a:cs typeface="Oswald"/>
                <a:sym typeface="Oswald"/>
              </a:rPr>
              <a:t>Part II:</a:t>
            </a:r>
            <a:endParaRPr sz="4800">
              <a:solidFill>
                <a:srgbClr val="FFFFFF"/>
              </a:solidFill>
              <a:latin typeface="Oswald"/>
              <a:ea typeface="Oswald"/>
              <a:cs typeface="Oswald"/>
              <a:sym typeface="Oswald"/>
            </a:endParaRPr>
          </a:p>
          <a:p>
            <a:pPr indent="0" lvl="0" marL="0" rtl="0" algn="l">
              <a:lnSpc>
                <a:spcPct val="115000"/>
              </a:lnSpc>
              <a:spcBef>
                <a:spcPts val="0"/>
              </a:spcBef>
              <a:spcAft>
                <a:spcPts val="0"/>
              </a:spcAft>
              <a:buNone/>
            </a:pPr>
            <a:r>
              <a:rPr lang="en" sz="4800">
                <a:solidFill>
                  <a:srgbClr val="FFFFFF"/>
                </a:solidFill>
                <a:latin typeface="Oswald"/>
                <a:ea typeface="Oswald"/>
                <a:cs typeface="Oswald"/>
                <a:sym typeface="Oswald"/>
              </a:rPr>
              <a:t>The Perceptron</a:t>
            </a:r>
            <a:endParaRPr sz="4800">
              <a:solidFill>
                <a:srgbClr val="FFFFFF"/>
              </a:solidFill>
              <a:latin typeface="Oswald"/>
              <a:ea typeface="Oswald"/>
              <a:cs typeface="Oswald"/>
              <a:sym typeface="Oswald"/>
            </a:endParaRPr>
          </a:p>
          <a:p>
            <a:pPr indent="0" lvl="0" marL="0" rtl="0" algn="l">
              <a:lnSpc>
                <a:spcPct val="115000"/>
              </a:lnSpc>
              <a:spcBef>
                <a:spcPts val="0"/>
              </a:spcBef>
              <a:spcAft>
                <a:spcPts val="0"/>
              </a:spcAft>
              <a:buClr>
                <a:schemeClr val="dk1"/>
              </a:buClr>
              <a:buSzPts val="1100"/>
              <a:buFont typeface="Arial"/>
              <a:buNone/>
            </a:pPr>
            <a:r>
              <a:t/>
            </a:r>
            <a:endParaRPr sz="4800">
              <a:solidFill>
                <a:srgbClr val="FFFFFF"/>
              </a:solidFill>
              <a:latin typeface="Oswald"/>
              <a:ea typeface="Oswald"/>
              <a:cs typeface="Oswald"/>
              <a:sym typeface="Oswa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3" name="Shape 63"/>
        <p:cNvGrpSpPr/>
        <p:nvPr/>
      </p:nvGrpSpPr>
      <p:grpSpPr>
        <a:xfrm>
          <a:off x="0" y="0"/>
          <a:ext cx="0" cy="0"/>
          <a:chOff x="0" y="0"/>
          <a:chExt cx="0" cy="0"/>
        </a:xfrm>
      </p:grpSpPr>
      <p:sp>
        <p:nvSpPr>
          <p:cNvPr id="64" name="Google Shape;64;p15"/>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65" name="Google Shape;65;p15"/>
          <p:cNvSpPr txBox="1"/>
          <p:nvPr/>
        </p:nvSpPr>
        <p:spPr>
          <a:xfrm>
            <a:off x="249925" y="390150"/>
            <a:ext cx="74511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The Machine Learning Formula</a:t>
            </a:r>
            <a:endParaRPr sz="3000"/>
          </a:p>
        </p:txBody>
      </p:sp>
      <p:sp>
        <p:nvSpPr>
          <p:cNvPr id="66" name="Google Shape;66;p15"/>
          <p:cNvSpPr/>
          <p:nvPr/>
        </p:nvSpPr>
        <p:spPr>
          <a:xfrm>
            <a:off x="3425100" y="1986575"/>
            <a:ext cx="2050500" cy="607800"/>
          </a:xfrm>
          <a:prstGeom prst="chevron">
            <a:avLst>
              <a:gd fmla="val 50000" name="adj"/>
            </a:avLst>
          </a:prstGeom>
          <a:solidFill>
            <a:srgbClr val="FA3E3E"/>
          </a:solidFill>
          <a:ln>
            <a:noFill/>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sz="1200">
              <a:latin typeface="Oswald"/>
              <a:ea typeface="Oswald"/>
              <a:cs typeface="Oswald"/>
              <a:sym typeface="Oswald"/>
            </a:endParaRPr>
          </a:p>
        </p:txBody>
      </p:sp>
      <p:sp>
        <p:nvSpPr>
          <p:cNvPr id="67" name="Google Shape;67;p15"/>
          <p:cNvSpPr/>
          <p:nvPr/>
        </p:nvSpPr>
        <p:spPr>
          <a:xfrm>
            <a:off x="1488125" y="1986575"/>
            <a:ext cx="1798800" cy="607800"/>
          </a:xfrm>
          <a:prstGeom prst="homePlate">
            <a:avLst>
              <a:gd fmla="val 50000" name="adj"/>
            </a:avLst>
          </a:prstGeom>
          <a:solidFill>
            <a:srgbClr val="FA3E3E"/>
          </a:solidFill>
          <a:ln>
            <a:noFill/>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sz="1200">
              <a:latin typeface="Oswald"/>
              <a:ea typeface="Oswald"/>
              <a:cs typeface="Oswald"/>
              <a:sym typeface="Oswald"/>
            </a:endParaRPr>
          </a:p>
        </p:txBody>
      </p:sp>
      <p:sp>
        <p:nvSpPr>
          <p:cNvPr id="68" name="Google Shape;68;p15"/>
          <p:cNvSpPr txBox="1"/>
          <p:nvPr/>
        </p:nvSpPr>
        <p:spPr>
          <a:xfrm>
            <a:off x="1488125" y="2133276"/>
            <a:ext cx="2257200" cy="31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Oswald"/>
                <a:ea typeface="Oswald"/>
                <a:cs typeface="Oswald"/>
                <a:sym typeface="Oswald"/>
              </a:rPr>
              <a:t>Choose Family of Models</a:t>
            </a:r>
            <a:endParaRPr sz="1200">
              <a:solidFill>
                <a:srgbClr val="FFFFFF"/>
              </a:solidFill>
              <a:latin typeface="Oswald"/>
              <a:ea typeface="Oswald"/>
              <a:cs typeface="Oswald"/>
              <a:sym typeface="Oswald"/>
            </a:endParaRPr>
          </a:p>
        </p:txBody>
      </p:sp>
      <p:sp>
        <p:nvSpPr>
          <p:cNvPr id="69" name="Google Shape;69;p15"/>
          <p:cNvSpPr txBox="1"/>
          <p:nvPr/>
        </p:nvSpPr>
        <p:spPr>
          <a:xfrm>
            <a:off x="3734825" y="2133276"/>
            <a:ext cx="2257200" cy="31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Oswald"/>
                <a:ea typeface="Oswald"/>
                <a:cs typeface="Oswald"/>
                <a:sym typeface="Oswald"/>
              </a:rPr>
              <a:t>Estimate parameters</a:t>
            </a:r>
            <a:endParaRPr sz="1200">
              <a:solidFill>
                <a:srgbClr val="FFFFFF"/>
              </a:solidFill>
              <a:latin typeface="Oswald"/>
              <a:ea typeface="Oswald"/>
              <a:cs typeface="Oswald"/>
              <a:sym typeface="Oswald"/>
            </a:endParaRPr>
          </a:p>
        </p:txBody>
      </p:sp>
      <p:sp>
        <p:nvSpPr>
          <p:cNvPr id="70" name="Google Shape;70;p15"/>
          <p:cNvSpPr txBox="1"/>
          <p:nvPr/>
        </p:nvSpPr>
        <p:spPr>
          <a:xfrm>
            <a:off x="5865475" y="2133276"/>
            <a:ext cx="2257200" cy="31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Oswald"/>
                <a:ea typeface="Oswald"/>
                <a:cs typeface="Oswald"/>
                <a:sym typeface="Oswald"/>
              </a:rPr>
              <a:t>Q3</a:t>
            </a:r>
            <a:endParaRPr sz="1200">
              <a:solidFill>
                <a:srgbClr val="FFFFFF"/>
              </a:solidFill>
              <a:latin typeface="Oswald"/>
              <a:ea typeface="Oswald"/>
              <a:cs typeface="Oswald"/>
              <a:sym typeface="Oswald"/>
            </a:endParaRPr>
          </a:p>
        </p:txBody>
      </p:sp>
      <p:sp>
        <p:nvSpPr>
          <p:cNvPr id="71" name="Google Shape;71;p15"/>
          <p:cNvSpPr/>
          <p:nvPr/>
        </p:nvSpPr>
        <p:spPr>
          <a:xfrm>
            <a:off x="5650525" y="1986575"/>
            <a:ext cx="2050500" cy="607800"/>
          </a:xfrm>
          <a:prstGeom prst="chevron">
            <a:avLst>
              <a:gd fmla="val 50000" name="adj"/>
            </a:avLst>
          </a:prstGeom>
          <a:solidFill>
            <a:srgbClr val="FA3E3E"/>
          </a:solidFill>
          <a:ln>
            <a:noFill/>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sz="1200">
              <a:latin typeface="Oswald"/>
              <a:ea typeface="Oswald"/>
              <a:cs typeface="Oswald"/>
              <a:sym typeface="Oswald"/>
            </a:endParaRPr>
          </a:p>
        </p:txBody>
      </p:sp>
      <p:sp>
        <p:nvSpPr>
          <p:cNvPr id="72" name="Google Shape;72;p15"/>
          <p:cNvSpPr txBox="1"/>
          <p:nvPr/>
        </p:nvSpPr>
        <p:spPr>
          <a:xfrm>
            <a:off x="6008275" y="2133276"/>
            <a:ext cx="2257200" cy="31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Oswald"/>
                <a:ea typeface="Oswald"/>
                <a:cs typeface="Oswald"/>
                <a:sym typeface="Oswald"/>
              </a:rPr>
              <a:t>Reduce complexity</a:t>
            </a:r>
            <a:endParaRPr sz="1200">
              <a:solidFill>
                <a:srgbClr val="FFFFFF"/>
              </a:solidFill>
              <a:latin typeface="Oswald"/>
              <a:ea typeface="Oswald"/>
              <a:cs typeface="Oswald"/>
              <a:sym typeface="Oswa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6" name="Shape 76"/>
        <p:cNvGrpSpPr/>
        <p:nvPr/>
      </p:nvGrpSpPr>
      <p:grpSpPr>
        <a:xfrm>
          <a:off x="0" y="0"/>
          <a:ext cx="0" cy="0"/>
          <a:chOff x="0" y="0"/>
          <a:chExt cx="0" cy="0"/>
        </a:xfrm>
      </p:grpSpPr>
      <p:sp>
        <p:nvSpPr>
          <p:cNvPr id="77" name="Google Shape;77;p16"/>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78" name="Google Shape;78;p16"/>
          <p:cNvSpPr txBox="1"/>
          <p:nvPr/>
        </p:nvSpPr>
        <p:spPr>
          <a:xfrm>
            <a:off x="249925" y="390150"/>
            <a:ext cx="33504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Family of Models</a:t>
            </a:r>
            <a:endParaRPr sz="3000"/>
          </a:p>
        </p:txBody>
      </p:sp>
      <p:graphicFrame>
        <p:nvGraphicFramePr>
          <p:cNvPr id="79" name="Google Shape;79;p16"/>
          <p:cNvGraphicFramePr/>
          <p:nvPr/>
        </p:nvGraphicFramePr>
        <p:xfrm>
          <a:off x="952500" y="1371600"/>
          <a:ext cx="3000000" cy="3000000"/>
        </p:xfrm>
        <a:graphic>
          <a:graphicData uri="http://schemas.openxmlformats.org/drawingml/2006/table">
            <a:tbl>
              <a:tblPr>
                <a:noFill/>
                <a:tableStyleId>{F76D413A-F101-4B7B-B635-D7D8AD897A9C}</a:tableStyleId>
              </a:tblPr>
              <a:tblGrid>
                <a:gridCol w="1447800"/>
                <a:gridCol w="1447800"/>
                <a:gridCol w="1447800"/>
                <a:gridCol w="1447800"/>
                <a:gridCol w="1447800"/>
              </a:tblGrid>
              <a:tr h="381000">
                <a:tc>
                  <a:txBody>
                    <a:bodyPr/>
                    <a:lstStyle/>
                    <a:p>
                      <a:pPr indent="0" lvl="0" marL="0" rtl="0" algn="l">
                        <a:spcBef>
                          <a:spcPts val="0"/>
                        </a:spcBef>
                        <a:spcAft>
                          <a:spcPts val="0"/>
                        </a:spcAft>
                        <a:buNone/>
                      </a:pPr>
                      <a:r>
                        <a:rPr lang="en">
                          <a:latin typeface="Oswald"/>
                          <a:ea typeface="Oswald"/>
                          <a:cs typeface="Oswald"/>
                          <a:sym typeface="Oswald"/>
                        </a:rPr>
                        <a:t>Linear</a:t>
                      </a:r>
                      <a:endParaRPr>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latin typeface="Oswald"/>
                          <a:ea typeface="Oswald"/>
                          <a:cs typeface="Oswald"/>
                          <a:sym typeface="Oswald"/>
                        </a:rPr>
                        <a:t>Non-Linear</a:t>
                      </a:r>
                      <a:endParaRPr>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Deep</a:t>
                      </a:r>
                      <a:endParaRPr>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Probabilistic</a:t>
                      </a:r>
                      <a:endParaRPr>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latin typeface="Oswald"/>
                          <a:ea typeface="Oswald"/>
                          <a:cs typeface="Oswald"/>
                          <a:sym typeface="Oswald"/>
                        </a:rPr>
                        <a:t>Ensembles</a:t>
                      </a:r>
                      <a:endParaRPr>
                        <a:latin typeface="Oswald"/>
                        <a:ea typeface="Oswald"/>
                        <a:cs typeface="Oswald"/>
                        <a:sym typeface="Oswald"/>
                      </a:endParaRPr>
                    </a:p>
                  </a:txBody>
                  <a:tcPr marT="91425" marB="91425" marR="91425" marL="91425"/>
                </a:tc>
              </a:tr>
              <a:tr h="381000">
                <a:tc>
                  <a:txBody>
                    <a:bodyPr/>
                    <a:lstStyle/>
                    <a:p>
                      <a:pPr indent="0" lvl="0" marL="0" rtl="0" algn="l">
                        <a:spcBef>
                          <a:spcPts val="0"/>
                        </a:spcBef>
                        <a:spcAft>
                          <a:spcPts val="0"/>
                        </a:spcAft>
                        <a:buNone/>
                      </a:pPr>
                      <a:r>
                        <a:rPr lang="en">
                          <a:latin typeface="Oswald Regular"/>
                          <a:ea typeface="Oswald Regular"/>
                          <a:cs typeface="Oswald Regular"/>
                          <a:sym typeface="Oswald Regular"/>
                        </a:rPr>
                        <a:t>Regressions</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rPr lang="en">
                          <a:latin typeface="Oswald Regular"/>
                          <a:ea typeface="Oswald Regular"/>
                          <a:cs typeface="Oswald Regular"/>
                          <a:sym typeface="Oswald Regular"/>
                        </a:rPr>
                        <a:t>Trees</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rPr lang="en">
                          <a:latin typeface="Oswald Regular"/>
                          <a:ea typeface="Oswald Regular"/>
                          <a:cs typeface="Oswald Regular"/>
                          <a:sym typeface="Oswald Regular"/>
                        </a:rPr>
                        <a:t>Convolutional neural networks</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rPr lang="en">
                          <a:latin typeface="Oswald Regular"/>
                          <a:ea typeface="Oswald Regular"/>
                          <a:cs typeface="Oswald Regular"/>
                          <a:sym typeface="Oswald Regular"/>
                        </a:rPr>
                        <a:t>Naive Bayes</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rPr lang="en">
                          <a:latin typeface="Oswald Regular"/>
                          <a:ea typeface="Oswald Regular"/>
                          <a:cs typeface="Oswald Regular"/>
                          <a:sym typeface="Oswald Regular"/>
                        </a:rPr>
                        <a:t>Forests</a:t>
                      </a:r>
                      <a:endParaRPr>
                        <a:latin typeface="Oswald Regular"/>
                        <a:ea typeface="Oswald Regular"/>
                        <a:cs typeface="Oswald Regular"/>
                        <a:sym typeface="Oswald Regular"/>
                      </a:endParaRPr>
                    </a:p>
                  </a:txBody>
                  <a:tcPr marT="91425" marB="91425" marR="91425" marL="91425"/>
                </a:tc>
              </a:tr>
              <a:tr h="381000">
                <a:tc>
                  <a:txBody>
                    <a:bodyPr/>
                    <a:lstStyle/>
                    <a:p>
                      <a:pPr indent="0" lvl="0" marL="0" rtl="0" algn="l">
                        <a:spcBef>
                          <a:spcPts val="0"/>
                        </a:spcBef>
                        <a:spcAft>
                          <a:spcPts val="0"/>
                        </a:spcAft>
                        <a:buNone/>
                      </a:pPr>
                      <a:r>
                        <a:rPr lang="en">
                          <a:latin typeface="Oswald Regular"/>
                          <a:ea typeface="Oswald Regular"/>
                          <a:cs typeface="Oswald Regular"/>
                          <a:sym typeface="Oswald Regular"/>
                        </a:rPr>
                        <a:t>Support Vector Machines</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rPr lang="en">
                          <a:latin typeface="Oswald Regular"/>
                          <a:ea typeface="Oswald Regular"/>
                          <a:cs typeface="Oswald Regular"/>
                          <a:sym typeface="Oswald Regular"/>
                        </a:rPr>
                        <a:t>Kernel Methods</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rPr lang="en">
                          <a:latin typeface="Oswald Regular"/>
                          <a:ea typeface="Oswald Regular"/>
                          <a:cs typeface="Oswald Regular"/>
                          <a:sym typeface="Oswald Regular"/>
                        </a:rPr>
                        <a:t>Recurrent neural networks</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rPr lang="en">
                          <a:latin typeface="Oswald Regular"/>
                          <a:ea typeface="Oswald Regular"/>
                          <a:cs typeface="Oswald Regular"/>
                          <a:sym typeface="Oswald Regular"/>
                        </a:rPr>
                        <a:t>Graphical Models</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t/>
                      </a:r>
                      <a:endParaRPr>
                        <a:latin typeface="Oswald Regular"/>
                        <a:ea typeface="Oswald Regular"/>
                        <a:cs typeface="Oswald Regular"/>
                        <a:sym typeface="Oswald Regular"/>
                      </a:endParaRPr>
                    </a:p>
                  </a:txBody>
                  <a:tcPr marT="91425" marB="91425" marR="91425" marL="91425"/>
                </a:tc>
              </a:tr>
              <a:tr h="381000">
                <a:tc>
                  <a:txBody>
                    <a:bodyPr/>
                    <a:lstStyle/>
                    <a:p>
                      <a:pPr indent="0" lvl="0" marL="0" rtl="0" algn="l">
                        <a:spcBef>
                          <a:spcPts val="0"/>
                        </a:spcBef>
                        <a:spcAft>
                          <a:spcPts val="0"/>
                        </a:spcAft>
                        <a:buNone/>
                      </a:pPr>
                      <a:r>
                        <a:rPr lang="en">
                          <a:latin typeface="Oswald Regular"/>
                          <a:ea typeface="Oswald Regular"/>
                          <a:cs typeface="Oswald Regular"/>
                          <a:sym typeface="Oswald Regular"/>
                        </a:rPr>
                        <a:t>Perceptron</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rPr lang="en">
                          <a:latin typeface="Oswald Regular"/>
                          <a:ea typeface="Oswald Regular"/>
                          <a:cs typeface="Oswald Regular"/>
                          <a:sym typeface="Oswald Regular"/>
                        </a:rPr>
                        <a:t>Neural networks</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rPr lang="en">
                          <a:latin typeface="Oswald Regular"/>
                          <a:ea typeface="Oswald Regular"/>
                          <a:cs typeface="Oswald Regular"/>
                          <a:sym typeface="Oswald Regular"/>
                        </a:rPr>
                        <a:t>Auto encoders</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t/>
                      </a:r>
                      <a:endParaRPr>
                        <a:latin typeface="Oswald Regular"/>
                        <a:ea typeface="Oswald Regular"/>
                        <a:cs typeface="Oswald Regular"/>
                        <a:sym typeface="Oswald Regular"/>
                      </a:endParaRPr>
                    </a:p>
                  </a:txBody>
                  <a:tcPr marT="91425" marB="91425" marR="91425" marL="91425"/>
                </a:tc>
              </a:tr>
              <a:tr h="381000">
                <a:tc>
                  <a:txBody>
                    <a:bodyPr/>
                    <a:lstStyle/>
                    <a:p>
                      <a:pPr indent="0" lvl="0" marL="0" rtl="0" algn="l">
                        <a:spcBef>
                          <a:spcPts val="0"/>
                        </a:spcBef>
                        <a:spcAft>
                          <a:spcPts val="0"/>
                        </a:spcAft>
                        <a:buNone/>
                      </a:pPr>
                      <a:r>
                        <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rPr lang="en">
                          <a:latin typeface="Oswald Regular"/>
                          <a:ea typeface="Oswald Regular"/>
                          <a:cs typeface="Oswald Regular"/>
                          <a:sym typeface="Oswald Regular"/>
                        </a:rPr>
                        <a:t>Restricted Bolzmann machines</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t/>
                      </a:r>
                      <a:endParaRPr>
                        <a:latin typeface="Oswald Regular"/>
                        <a:ea typeface="Oswald Regular"/>
                        <a:cs typeface="Oswald Regular"/>
                        <a:sym typeface="Oswald Regular"/>
                      </a:endParaRPr>
                    </a:p>
                  </a:txBody>
                  <a:tcPr marT="91425" marB="91425" marR="91425" marL="91425"/>
                </a:tc>
                <a:tc>
                  <a:txBody>
                    <a:bodyPr/>
                    <a:lstStyle/>
                    <a:p>
                      <a:pPr indent="0" lvl="0" marL="0" rtl="0" algn="l">
                        <a:spcBef>
                          <a:spcPts val="0"/>
                        </a:spcBef>
                        <a:spcAft>
                          <a:spcPts val="0"/>
                        </a:spcAft>
                        <a:buNone/>
                      </a:pPr>
                      <a:r>
                        <a:t/>
                      </a:r>
                      <a:endParaRPr>
                        <a:latin typeface="Oswald Regular"/>
                        <a:ea typeface="Oswald Regular"/>
                        <a:cs typeface="Oswald Regular"/>
                        <a:sym typeface="Oswald Regular"/>
                      </a:endParaRPr>
                    </a:p>
                  </a:txBody>
                  <a:tcPr marT="91425" marB="91425" marR="91425" marL="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3" name="Shape 83"/>
        <p:cNvGrpSpPr/>
        <p:nvPr/>
      </p:nvGrpSpPr>
      <p:grpSpPr>
        <a:xfrm>
          <a:off x="0" y="0"/>
          <a:ext cx="0" cy="0"/>
          <a:chOff x="0" y="0"/>
          <a:chExt cx="0" cy="0"/>
        </a:xfrm>
      </p:grpSpPr>
      <p:sp>
        <p:nvSpPr>
          <p:cNvPr id="84" name="Google Shape;84;p17"/>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85" name="Google Shape;85;p17"/>
          <p:cNvSpPr txBox="1"/>
          <p:nvPr/>
        </p:nvSpPr>
        <p:spPr>
          <a:xfrm>
            <a:off x="249925" y="390150"/>
            <a:ext cx="79416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Machine learning in a nutshell</a:t>
            </a:r>
            <a:endParaRPr sz="3000"/>
          </a:p>
        </p:txBody>
      </p:sp>
      <p:pic>
        <p:nvPicPr>
          <p:cNvPr descr="Screen Shot 2017-05-08 at 2.51.09 PM.png" id="86" name="Google Shape;86;p17"/>
          <p:cNvPicPr preferRelativeResize="0"/>
          <p:nvPr/>
        </p:nvPicPr>
        <p:blipFill>
          <a:blip r:embed="rId3">
            <a:alphaModFix/>
          </a:blip>
          <a:stretch>
            <a:fillRect/>
          </a:stretch>
        </p:blipFill>
        <p:spPr>
          <a:xfrm>
            <a:off x="1276700" y="1540725"/>
            <a:ext cx="6590576" cy="968725"/>
          </a:xfrm>
          <a:prstGeom prst="rect">
            <a:avLst/>
          </a:prstGeom>
          <a:noFill/>
          <a:ln>
            <a:noFill/>
          </a:ln>
        </p:spPr>
      </p:pic>
      <p:sp>
        <p:nvSpPr>
          <p:cNvPr id="87" name="Google Shape;87;p17"/>
          <p:cNvSpPr txBox="1"/>
          <p:nvPr/>
        </p:nvSpPr>
        <p:spPr>
          <a:xfrm>
            <a:off x="867500" y="3650421"/>
            <a:ext cx="7734300" cy="48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2400">
                <a:latin typeface="Oswald"/>
                <a:ea typeface="Oswald"/>
                <a:cs typeface="Oswald"/>
                <a:sym typeface="Oswald"/>
              </a:rPr>
              <a:t>“Minimize </a:t>
            </a:r>
            <a:r>
              <a:rPr b="1" i="1" lang="en" sz="2400">
                <a:latin typeface="Oswald"/>
                <a:ea typeface="Oswald"/>
                <a:cs typeface="Oswald"/>
                <a:sym typeface="Oswald"/>
              </a:rPr>
              <a:t>loss</a:t>
            </a:r>
            <a:r>
              <a:rPr i="1" lang="en" sz="2400">
                <a:latin typeface="Oswald"/>
                <a:ea typeface="Oswald"/>
                <a:cs typeface="Oswald"/>
                <a:sym typeface="Oswald"/>
              </a:rPr>
              <a:t> </a:t>
            </a:r>
            <a:r>
              <a:rPr lang="en" sz="2400">
                <a:latin typeface="Oswald"/>
                <a:ea typeface="Oswald"/>
                <a:cs typeface="Oswald"/>
                <a:sym typeface="Oswald"/>
              </a:rPr>
              <a:t>over </a:t>
            </a:r>
            <a:r>
              <a:rPr b="1" i="1" lang="en" sz="2400">
                <a:latin typeface="Oswald"/>
                <a:ea typeface="Oswald"/>
                <a:cs typeface="Oswald"/>
                <a:sym typeface="Oswald"/>
              </a:rPr>
              <a:t>function class</a:t>
            </a:r>
            <a:r>
              <a:rPr i="1" lang="en" sz="2400">
                <a:latin typeface="Oswald"/>
                <a:ea typeface="Oswald"/>
                <a:cs typeface="Oswald"/>
                <a:sym typeface="Oswald"/>
              </a:rPr>
              <a:t> </a:t>
            </a:r>
            <a:r>
              <a:rPr lang="en" sz="2400">
                <a:latin typeface="Oswald"/>
                <a:ea typeface="Oswald"/>
                <a:cs typeface="Oswald"/>
                <a:sym typeface="Oswald"/>
              </a:rPr>
              <a:t>subject to </a:t>
            </a:r>
            <a:r>
              <a:rPr b="1" i="1" lang="en" sz="2400">
                <a:latin typeface="Oswald"/>
                <a:ea typeface="Oswald"/>
                <a:cs typeface="Oswald"/>
                <a:sym typeface="Oswald"/>
              </a:rPr>
              <a:t>regularization”</a:t>
            </a:r>
            <a:endParaRPr b="1" i="1" sz="2400">
              <a:latin typeface="Oswald"/>
              <a:ea typeface="Oswald"/>
              <a:cs typeface="Oswald"/>
              <a:sym typeface="Oswald"/>
            </a:endParaRPr>
          </a:p>
          <a:p>
            <a:pPr indent="0" lvl="0" marL="0" rtl="0" algn="l">
              <a:lnSpc>
                <a:spcPct val="115000"/>
              </a:lnSpc>
              <a:spcBef>
                <a:spcPts val="1600"/>
              </a:spcBef>
              <a:spcAft>
                <a:spcPts val="1600"/>
              </a:spcAft>
              <a:buNone/>
            </a:pPr>
            <a:r>
              <a:rPr i="1" lang="en" sz="1800">
                <a:latin typeface="Oswald Regular"/>
                <a:ea typeface="Oswald Regular"/>
                <a:cs typeface="Oswald Regular"/>
                <a:sym typeface="Oswald Regular"/>
              </a:rPr>
              <a:t>Mullainathan, Sendhil, and Jann Spiess. "Machine learning: an applied econometric approach." Journal of Economic Perspectives 31.2 (2017): 87-106.</a:t>
            </a:r>
            <a:br>
              <a:rPr i="1" lang="en" sz="1800">
                <a:latin typeface="Oswald Regular"/>
                <a:ea typeface="Oswald Regular"/>
                <a:cs typeface="Oswald Regular"/>
                <a:sym typeface="Oswald Regular"/>
              </a:rPr>
            </a:br>
            <a:endParaRPr i="1" sz="1800">
              <a:latin typeface="Oswald Regular"/>
              <a:ea typeface="Oswald Regular"/>
              <a:cs typeface="Oswald Regular"/>
              <a:sym typeface="Oswald Regul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1" name="Shape 91"/>
        <p:cNvGrpSpPr/>
        <p:nvPr/>
      </p:nvGrpSpPr>
      <p:grpSpPr>
        <a:xfrm>
          <a:off x="0" y="0"/>
          <a:ext cx="0" cy="0"/>
          <a:chOff x="0" y="0"/>
          <a:chExt cx="0" cy="0"/>
        </a:xfrm>
      </p:grpSpPr>
      <p:sp>
        <p:nvSpPr>
          <p:cNvPr id="92" name="Google Shape;92;p18"/>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93" name="Google Shape;93;p18"/>
          <p:cNvSpPr txBox="1"/>
          <p:nvPr/>
        </p:nvSpPr>
        <p:spPr>
          <a:xfrm>
            <a:off x="249925" y="390150"/>
            <a:ext cx="77364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The Perceptron</a:t>
            </a:r>
            <a:endParaRPr sz="3000"/>
          </a:p>
        </p:txBody>
      </p:sp>
      <p:sp>
        <p:nvSpPr>
          <p:cNvPr id="94" name="Google Shape;94;p18"/>
          <p:cNvSpPr txBox="1"/>
          <p:nvPr/>
        </p:nvSpPr>
        <p:spPr>
          <a:xfrm>
            <a:off x="444600" y="1257250"/>
            <a:ext cx="3951600" cy="32112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Created in 1956 by Dr. Frank Rosenblatt at Cornell</a:t>
            </a:r>
            <a:endParaRPr sz="2000">
              <a:solidFill>
                <a:schemeClr val="dk1"/>
              </a:solidFill>
              <a:latin typeface="Oswald"/>
              <a:ea typeface="Oswald"/>
              <a:cs typeface="Oswald"/>
              <a:sym typeface="Oswald"/>
            </a:endParaRPr>
          </a:p>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This was a physical machine (i.e. hardware)</a:t>
            </a:r>
            <a:endParaRPr sz="2000">
              <a:solidFill>
                <a:schemeClr val="dk1"/>
              </a:solidFill>
              <a:latin typeface="Oswald"/>
              <a:ea typeface="Oswald"/>
              <a:cs typeface="Oswald"/>
              <a:sym typeface="Oswald"/>
            </a:endParaRPr>
          </a:p>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The intuition was that the output was a function of a linear combination of the inputs!</a:t>
            </a:r>
            <a:endParaRPr sz="2000">
              <a:solidFill>
                <a:schemeClr val="dk1"/>
              </a:solidFill>
              <a:latin typeface="Oswald"/>
              <a:ea typeface="Oswald"/>
              <a:cs typeface="Oswald"/>
              <a:sym typeface="Oswald"/>
            </a:endParaRPr>
          </a:p>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Think of it as iteratively turning knobs on a screen until the image is crisp</a:t>
            </a:r>
            <a:endParaRPr sz="2000">
              <a:solidFill>
                <a:schemeClr val="dk1"/>
              </a:solidFill>
              <a:latin typeface="Oswald"/>
              <a:ea typeface="Oswald"/>
              <a:cs typeface="Oswald"/>
              <a:sym typeface="Oswald"/>
            </a:endParaRPr>
          </a:p>
          <a:p>
            <a:pPr indent="0" lvl="0" marL="0" rtl="0" algn="l">
              <a:lnSpc>
                <a:spcPct val="115000"/>
              </a:lnSpc>
              <a:spcBef>
                <a:spcPts val="1100"/>
              </a:spcBef>
              <a:spcAft>
                <a:spcPts val="0"/>
              </a:spcAft>
              <a:buNone/>
            </a:pPr>
            <a:r>
              <a:t/>
            </a:r>
            <a:endParaRPr sz="2000">
              <a:solidFill>
                <a:schemeClr val="dk1"/>
              </a:solidFill>
              <a:latin typeface="Oswald"/>
              <a:ea typeface="Oswald"/>
              <a:cs typeface="Oswald"/>
              <a:sym typeface="Oswald"/>
            </a:endParaRPr>
          </a:p>
          <a:p>
            <a:pPr indent="0" lvl="0" marL="0" rtl="0" algn="l">
              <a:lnSpc>
                <a:spcPct val="115000"/>
              </a:lnSpc>
              <a:spcBef>
                <a:spcPts val="1100"/>
              </a:spcBef>
              <a:spcAft>
                <a:spcPts val="0"/>
              </a:spcAft>
              <a:buNone/>
            </a:pPr>
            <a:r>
              <a:t/>
            </a:r>
            <a:endParaRPr sz="1050">
              <a:solidFill>
                <a:schemeClr val="dk1"/>
              </a:solidFill>
            </a:endParaRPr>
          </a:p>
          <a:p>
            <a:pPr indent="0" lvl="0" marL="0" rtl="0" algn="l">
              <a:spcBef>
                <a:spcPts val="0"/>
              </a:spcBef>
              <a:spcAft>
                <a:spcPts val="0"/>
              </a:spcAft>
              <a:buNone/>
            </a:pPr>
            <a:r>
              <a:t/>
            </a:r>
            <a:endParaRPr/>
          </a:p>
        </p:txBody>
      </p:sp>
      <p:pic>
        <p:nvPicPr>
          <p:cNvPr id="95" name="Google Shape;95;p18"/>
          <p:cNvPicPr preferRelativeResize="0"/>
          <p:nvPr/>
        </p:nvPicPr>
        <p:blipFill>
          <a:blip r:embed="rId3">
            <a:alphaModFix/>
          </a:blip>
          <a:stretch>
            <a:fillRect/>
          </a:stretch>
        </p:blipFill>
        <p:spPr>
          <a:xfrm>
            <a:off x="5498849" y="559475"/>
            <a:ext cx="3008424" cy="3733299"/>
          </a:xfrm>
          <a:prstGeom prst="rect">
            <a:avLst/>
          </a:prstGeom>
          <a:noFill/>
          <a:ln>
            <a:noFill/>
          </a:ln>
        </p:spPr>
      </p:pic>
      <p:sp>
        <p:nvSpPr>
          <p:cNvPr id="96" name="Google Shape;96;p18"/>
          <p:cNvSpPr txBox="1"/>
          <p:nvPr/>
        </p:nvSpPr>
        <p:spPr>
          <a:xfrm>
            <a:off x="5556525" y="4242125"/>
            <a:ext cx="27240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4"/>
              </a:rPr>
              <a:t>More on the Perceptron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0" name="Shape 100"/>
        <p:cNvGrpSpPr/>
        <p:nvPr/>
      </p:nvGrpSpPr>
      <p:grpSpPr>
        <a:xfrm>
          <a:off x="0" y="0"/>
          <a:ext cx="0" cy="0"/>
          <a:chOff x="0" y="0"/>
          <a:chExt cx="0" cy="0"/>
        </a:xfrm>
      </p:grpSpPr>
      <p:sp>
        <p:nvSpPr>
          <p:cNvPr id="101" name="Google Shape;101;p19"/>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102" name="Google Shape;102;p19"/>
          <p:cNvSpPr txBox="1"/>
          <p:nvPr/>
        </p:nvSpPr>
        <p:spPr>
          <a:xfrm>
            <a:off x="249925" y="390150"/>
            <a:ext cx="77364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A new problem</a:t>
            </a:r>
            <a:endParaRPr sz="3000"/>
          </a:p>
        </p:txBody>
      </p:sp>
      <p:sp>
        <p:nvSpPr>
          <p:cNvPr id="103" name="Google Shape;103;p19"/>
          <p:cNvSpPr txBox="1"/>
          <p:nvPr/>
        </p:nvSpPr>
        <p:spPr>
          <a:xfrm>
            <a:off x="444600" y="1257250"/>
            <a:ext cx="3951600" cy="32112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You work at PayPal in Santa Monica and are tasked by detecting any fraudulent transactions being made on the platform</a:t>
            </a:r>
            <a:endParaRPr sz="2000">
              <a:solidFill>
                <a:schemeClr val="dk1"/>
              </a:solidFill>
              <a:latin typeface="Oswald"/>
              <a:ea typeface="Oswald"/>
              <a:cs typeface="Oswald"/>
              <a:sym typeface="Oswald"/>
            </a:endParaRPr>
          </a:p>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You are given a large set of historical </a:t>
            </a:r>
            <a:r>
              <a:rPr lang="en" sz="2000">
                <a:solidFill>
                  <a:schemeClr val="dk1"/>
                </a:solidFill>
                <a:latin typeface="Oswald"/>
                <a:ea typeface="Oswald"/>
                <a:cs typeface="Oswald"/>
                <a:sym typeface="Oswald"/>
              </a:rPr>
              <a:t>transactions</a:t>
            </a:r>
            <a:r>
              <a:rPr lang="en" sz="2000">
                <a:solidFill>
                  <a:schemeClr val="dk1"/>
                </a:solidFill>
                <a:latin typeface="Oswald"/>
                <a:ea typeface="Oswald"/>
                <a:cs typeface="Oswald"/>
                <a:sym typeface="Oswald"/>
              </a:rPr>
              <a:t> with various </a:t>
            </a:r>
            <a:r>
              <a:rPr lang="en" sz="2000">
                <a:solidFill>
                  <a:schemeClr val="dk1"/>
                </a:solidFill>
                <a:latin typeface="Oswald"/>
                <a:ea typeface="Oswald"/>
                <a:cs typeface="Oswald"/>
                <a:sym typeface="Oswald"/>
              </a:rPr>
              <a:t>characteristics</a:t>
            </a:r>
            <a:r>
              <a:rPr lang="en" sz="2000">
                <a:solidFill>
                  <a:schemeClr val="dk1"/>
                </a:solidFill>
                <a:latin typeface="Oswald"/>
                <a:ea typeface="Oswald"/>
                <a:cs typeface="Oswald"/>
                <a:sym typeface="Oswald"/>
              </a:rPr>
              <a:t> (e.g. amount, time of day, country, etc.) and a label whether it is fraudulent or not</a:t>
            </a:r>
            <a:endParaRPr sz="2000">
              <a:solidFill>
                <a:schemeClr val="dk1"/>
              </a:solidFill>
              <a:latin typeface="Oswald"/>
              <a:ea typeface="Oswald"/>
              <a:cs typeface="Oswald"/>
              <a:sym typeface="Oswald"/>
            </a:endParaRPr>
          </a:p>
          <a:p>
            <a:pPr indent="0" lvl="0" marL="0" rtl="0" algn="l">
              <a:lnSpc>
                <a:spcPct val="115000"/>
              </a:lnSpc>
              <a:spcBef>
                <a:spcPts val="1100"/>
              </a:spcBef>
              <a:spcAft>
                <a:spcPts val="0"/>
              </a:spcAft>
              <a:buNone/>
            </a:pPr>
            <a:r>
              <a:t/>
            </a:r>
            <a:endParaRPr sz="2000">
              <a:solidFill>
                <a:schemeClr val="dk1"/>
              </a:solidFill>
              <a:latin typeface="Oswald"/>
              <a:ea typeface="Oswald"/>
              <a:cs typeface="Oswald"/>
              <a:sym typeface="Oswald"/>
            </a:endParaRPr>
          </a:p>
          <a:p>
            <a:pPr indent="0" lvl="0" marL="0" rtl="0" algn="l">
              <a:lnSpc>
                <a:spcPct val="115000"/>
              </a:lnSpc>
              <a:spcBef>
                <a:spcPts val="1100"/>
              </a:spcBef>
              <a:spcAft>
                <a:spcPts val="0"/>
              </a:spcAft>
              <a:buNone/>
            </a:pPr>
            <a:r>
              <a:t/>
            </a:r>
            <a:endParaRPr sz="1050">
              <a:solidFill>
                <a:schemeClr val="dk1"/>
              </a:solidFill>
            </a:endParaRPr>
          </a:p>
          <a:p>
            <a:pPr indent="0" lvl="0" marL="0" rtl="0" algn="l">
              <a:spcBef>
                <a:spcPts val="0"/>
              </a:spcBef>
              <a:spcAft>
                <a:spcPts val="0"/>
              </a:spcAft>
              <a:buNone/>
            </a:pPr>
            <a:r>
              <a:t/>
            </a:r>
            <a:endParaRPr/>
          </a:p>
        </p:txBody>
      </p:sp>
      <p:pic>
        <p:nvPicPr>
          <p:cNvPr id="104" name="Google Shape;104;p19"/>
          <p:cNvPicPr preferRelativeResize="0"/>
          <p:nvPr/>
        </p:nvPicPr>
        <p:blipFill>
          <a:blip r:embed="rId3">
            <a:alphaModFix/>
          </a:blip>
          <a:stretch>
            <a:fillRect/>
          </a:stretch>
        </p:blipFill>
        <p:spPr>
          <a:xfrm>
            <a:off x="5498849" y="559475"/>
            <a:ext cx="3008424" cy="3733299"/>
          </a:xfrm>
          <a:prstGeom prst="rect">
            <a:avLst/>
          </a:prstGeom>
          <a:noFill/>
          <a:ln>
            <a:noFill/>
          </a:ln>
        </p:spPr>
      </p:pic>
      <p:sp>
        <p:nvSpPr>
          <p:cNvPr id="105" name="Google Shape;105;p19"/>
          <p:cNvSpPr txBox="1"/>
          <p:nvPr/>
        </p:nvSpPr>
        <p:spPr>
          <a:xfrm>
            <a:off x="5556525" y="4242125"/>
            <a:ext cx="27240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4"/>
              </a:rPr>
              <a:t>More on the Perceptron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9" name="Shape 109"/>
        <p:cNvGrpSpPr/>
        <p:nvPr/>
      </p:nvGrpSpPr>
      <p:grpSpPr>
        <a:xfrm>
          <a:off x="0" y="0"/>
          <a:ext cx="0" cy="0"/>
          <a:chOff x="0" y="0"/>
          <a:chExt cx="0" cy="0"/>
        </a:xfrm>
      </p:grpSpPr>
      <p:sp>
        <p:nvSpPr>
          <p:cNvPr id="110" name="Google Shape;110;p20"/>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111" name="Google Shape;111;p20"/>
          <p:cNvSpPr txBox="1"/>
          <p:nvPr/>
        </p:nvSpPr>
        <p:spPr>
          <a:xfrm>
            <a:off x="249925" y="390150"/>
            <a:ext cx="77364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A new problem - some notation</a:t>
            </a:r>
            <a:endParaRPr sz="3000"/>
          </a:p>
        </p:txBody>
      </p:sp>
      <p:sp>
        <p:nvSpPr>
          <p:cNvPr id="112" name="Google Shape;112;p20"/>
          <p:cNvSpPr txBox="1"/>
          <p:nvPr/>
        </p:nvSpPr>
        <p:spPr>
          <a:xfrm>
            <a:off x="444600" y="1257250"/>
            <a:ext cx="7648500" cy="32112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Input: </a:t>
            </a:r>
            <a:r>
              <a:rPr b="1" i="1" lang="en" sz="2000">
                <a:solidFill>
                  <a:schemeClr val="dk1"/>
                </a:solidFill>
                <a:latin typeface="Oswald"/>
                <a:ea typeface="Oswald"/>
                <a:cs typeface="Oswald"/>
                <a:sym typeface="Oswald"/>
              </a:rPr>
              <a:t>X</a:t>
            </a:r>
            <a:r>
              <a:rPr lang="en" sz="2000">
                <a:solidFill>
                  <a:schemeClr val="dk1"/>
                </a:solidFill>
                <a:latin typeface="Oswald"/>
                <a:ea typeface="Oswald"/>
                <a:cs typeface="Oswald"/>
                <a:sym typeface="Oswald"/>
              </a:rPr>
              <a:t> (</a:t>
            </a:r>
            <a:r>
              <a:rPr lang="en" sz="2000">
                <a:solidFill>
                  <a:schemeClr val="dk1"/>
                </a:solidFill>
                <a:latin typeface="Oswald"/>
                <a:ea typeface="Oswald"/>
                <a:cs typeface="Oswald"/>
                <a:sym typeface="Oswald"/>
              </a:rPr>
              <a:t>transaction</a:t>
            </a:r>
            <a:r>
              <a:rPr lang="en" sz="2000">
                <a:solidFill>
                  <a:schemeClr val="dk1"/>
                </a:solidFill>
                <a:latin typeface="Oswald"/>
                <a:ea typeface="Oswald"/>
                <a:cs typeface="Oswald"/>
                <a:sym typeface="Oswald"/>
              </a:rPr>
              <a:t> information - one </a:t>
            </a:r>
            <a:r>
              <a:rPr lang="en" sz="2000">
                <a:solidFill>
                  <a:schemeClr val="dk1"/>
                </a:solidFill>
                <a:latin typeface="Oswald"/>
                <a:ea typeface="Oswald"/>
                <a:cs typeface="Oswald"/>
                <a:sym typeface="Oswald"/>
              </a:rPr>
              <a:t>transaction</a:t>
            </a:r>
            <a:r>
              <a:rPr lang="en" sz="2000">
                <a:solidFill>
                  <a:schemeClr val="dk1"/>
                </a:solidFill>
                <a:latin typeface="Oswald"/>
                <a:ea typeface="Oswald"/>
                <a:cs typeface="Oswald"/>
                <a:sym typeface="Oswald"/>
              </a:rPr>
              <a:t> per row)</a:t>
            </a:r>
            <a:endParaRPr sz="2000">
              <a:solidFill>
                <a:schemeClr val="dk1"/>
              </a:solidFill>
              <a:latin typeface="Oswald"/>
              <a:ea typeface="Oswald"/>
              <a:cs typeface="Oswald"/>
              <a:sym typeface="Oswald"/>
            </a:endParaRPr>
          </a:p>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Output (label): </a:t>
            </a:r>
            <a:r>
              <a:rPr b="1" i="1" lang="en" sz="2000">
                <a:solidFill>
                  <a:schemeClr val="dk1"/>
                </a:solidFill>
                <a:latin typeface="Oswald"/>
                <a:ea typeface="Oswald"/>
                <a:cs typeface="Oswald"/>
                <a:sym typeface="Oswald"/>
              </a:rPr>
              <a:t>y</a:t>
            </a:r>
            <a:r>
              <a:rPr lang="en" sz="2000">
                <a:solidFill>
                  <a:schemeClr val="dk1"/>
                </a:solidFill>
                <a:latin typeface="Oswald"/>
                <a:ea typeface="Oswald"/>
                <a:cs typeface="Oswald"/>
                <a:sym typeface="Oswald"/>
              </a:rPr>
              <a:t> (Fraud or Not Fraud)</a:t>
            </a:r>
            <a:endParaRPr sz="2000">
              <a:solidFill>
                <a:schemeClr val="dk1"/>
              </a:solidFill>
              <a:latin typeface="Oswald"/>
              <a:ea typeface="Oswald"/>
              <a:cs typeface="Oswald"/>
              <a:sym typeface="Oswald"/>
            </a:endParaRPr>
          </a:p>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Target function: </a:t>
            </a:r>
            <a:r>
              <a:rPr b="1" i="1" lang="en" sz="2000">
                <a:solidFill>
                  <a:schemeClr val="dk1"/>
                </a:solidFill>
                <a:latin typeface="Oswald"/>
                <a:ea typeface="Oswald"/>
                <a:cs typeface="Oswald"/>
                <a:sym typeface="Oswald"/>
              </a:rPr>
              <a:t>f </a:t>
            </a:r>
            <a:r>
              <a:rPr lang="en" sz="2000">
                <a:solidFill>
                  <a:schemeClr val="dk1"/>
                </a:solidFill>
                <a:latin typeface="Oswald"/>
                <a:ea typeface="Oswald"/>
                <a:cs typeface="Oswald"/>
                <a:sym typeface="Oswald"/>
              </a:rPr>
              <a:t>(ideal fraud detection function)</a:t>
            </a:r>
            <a:endParaRPr sz="2000">
              <a:solidFill>
                <a:schemeClr val="dk1"/>
              </a:solidFill>
              <a:latin typeface="Oswald"/>
              <a:ea typeface="Oswald"/>
              <a:cs typeface="Oswald"/>
              <a:sym typeface="Oswald"/>
            </a:endParaRPr>
          </a:p>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Training data: </a:t>
            </a:r>
            <a:r>
              <a:rPr lang="en" sz="1800">
                <a:latin typeface="Oswald"/>
                <a:ea typeface="Oswald"/>
                <a:cs typeface="Oswald"/>
                <a:sym typeface="Oswald"/>
              </a:rPr>
              <a:t>(x</a:t>
            </a:r>
            <a:r>
              <a:rPr baseline="-25000" lang="en" sz="1800">
                <a:latin typeface="Oswald"/>
                <a:ea typeface="Oswald"/>
                <a:cs typeface="Oswald"/>
                <a:sym typeface="Oswald"/>
              </a:rPr>
              <a:t>1</a:t>
            </a:r>
            <a:r>
              <a:rPr lang="en" sz="1800">
                <a:latin typeface="Oswald"/>
                <a:ea typeface="Oswald"/>
                <a:cs typeface="Oswald"/>
                <a:sym typeface="Oswald"/>
              </a:rPr>
              <a:t>,y</a:t>
            </a:r>
            <a:r>
              <a:rPr baseline="-25000" lang="en" sz="1800">
                <a:latin typeface="Oswald"/>
                <a:ea typeface="Oswald"/>
                <a:cs typeface="Oswald"/>
                <a:sym typeface="Oswald"/>
              </a:rPr>
              <a:t>1</a:t>
            </a:r>
            <a:r>
              <a:rPr lang="en" sz="1800">
                <a:latin typeface="Oswald"/>
                <a:ea typeface="Oswald"/>
                <a:cs typeface="Oswald"/>
                <a:sym typeface="Oswald"/>
              </a:rPr>
              <a:t>), (x</a:t>
            </a:r>
            <a:r>
              <a:rPr baseline="-25000" lang="en" sz="1800">
                <a:latin typeface="Oswald"/>
                <a:ea typeface="Oswald"/>
                <a:cs typeface="Oswald"/>
                <a:sym typeface="Oswald"/>
              </a:rPr>
              <a:t>2</a:t>
            </a:r>
            <a:r>
              <a:rPr lang="en" sz="1800">
                <a:latin typeface="Oswald"/>
                <a:ea typeface="Oswald"/>
                <a:cs typeface="Oswald"/>
                <a:sym typeface="Oswald"/>
              </a:rPr>
              <a:t>,y</a:t>
            </a:r>
            <a:r>
              <a:rPr baseline="-25000" lang="en" sz="1800">
                <a:latin typeface="Oswald"/>
                <a:ea typeface="Oswald"/>
                <a:cs typeface="Oswald"/>
                <a:sym typeface="Oswald"/>
              </a:rPr>
              <a:t>2</a:t>
            </a:r>
            <a:r>
              <a:rPr lang="en" sz="1800">
                <a:latin typeface="Oswald"/>
                <a:ea typeface="Oswald"/>
                <a:cs typeface="Oswald"/>
                <a:sym typeface="Oswald"/>
              </a:rPr>
              <a:t>),..., (x</a:t>
            </a:r>
            <a:r>
              <a:rPr baseline="-25000" lang="en" sz="1800">
                <a:latin typeface="Oswald"/>
                <a:ea typeface="Oswald"/>
                <a:cs typeface="Oswald"/>
                <a:sym typeface="Oswald"/>
              </a:rPr>
              <a:t>N</a:t>
            </a:r>
            <a:r>
              <a:rPr lang="en" sz="1800">
                <a:latin typeface="Oswald"/>
                <a:ea typeface="Oswald"/>
                <a:cs typeface="Oswald"/>
                <a:sym typeface="Oswald"/>
              </a:rPr>
              <a:t>,y</a:t>
            </a:r>
            <a:r>
              <a:rPr baseline="-25000" lang="en" sz="1800">
                <a:latin typeface="Oswald"/>
                <a:ea typeface="Oswald"/>
                <a:cs typeface="Oswald"/>
                <a:sym typeface="Oswald"/>
              </a:rPr>
              <a:t>N</a:t>
            </a:r>
            <a:r>
              <a:rPr lang="en" sz="1800">
                <a:latin typeface="Oswald"/>
                <a:ea typeface="Oswald"/>
                <a:cs typeface="Oswald"/>
                <a:sym typeface="Oswald"/>
              </a:rPr>
              <a:t>) (historical records of both fraudulent and non-fraudulent transactions)</a:t>
            </a:r>
            <a:endParaRPr sz="1800">
              <a:latin typeface="Oswald"/>
              <a:ea typeface="Oswald"/>
              <a:cs typeface="Oswald"/>
              <a:sym typeface="Oswald"/>
            </a:endParaRPr>
          </a:p>
          <a:p>
            <a:pPr indent="-342900" lvl="0" marL="457200" rtl="0" algn="l">
              <a:lnSpc>
                <a:spcPct val="115000"/>
              </a:lnSpc>
              <a:spcBef>
                <a:spcPts val="0"/>
              </a:spcBef>
              <a:spcAft>
                <a:spcPts val="0"/>
              </a:spcAft>
              <a:buSzPts val="1800"/>
              <a:buFont typeface="Oswald"/>
              <a:buChar char="●"/>
            </a:pPr>
            <a:r>
              <a:rPr lang="en" sz="1800">
                <a:latin typeface="Oswald"/>
                <a:ea typeface="Oswald"/>
                <a:cs typeface="Oswald"/>
                <a:sym typeface="Oswald"/>
              </a:rPr>
              <a:t>Hypothesis </a:t>
            </a:r>
            <a:r>
              <a:rPr b="1" i="1" lang="en" sz="1800">
                <a:latin typeface="Oswald"/>
                <a:ea typeface="Oswald"/>
                <a:cs typeface="Oswald"/>
                <a:sym typeface="Oswald"/>
              </a:rPr>
              <a:t>g</a:t>
            </a:r>
            <a:r>
              <a:rPr b="1" lang="en" sz="1800">
                <a:latin typeface="Oswald"/>
                <a:ea typeface="Oswald"/>
                <a:cs typeface="Oswald"/>
                <a:sym typeface="Oswald"/>
              </a:rPr>
              <a:t>: </a:t>
            </a:r>
            <a:r>
              <a:rPr i="1" lang="en" sz="1800">
                <a:latin typeface="Oswald"/>
                <a:ea typeface="Oswald"/>
                <a:cs typeface="Oswald"/>
                <a:sym typeface="Oswald"/>
              </a:rPr>
              <a:t>X </a:t>
            </a:r>
            <a:r>
              <a:rPr lang="en" sz="1800">
                <a:latin typeface="Oswald"/>
                <a:ea typeface="Oswald"/>
                <a:cs typeface="Oswald"/>
                <a:sym typeface="Oswald"/>
              </a:rPr>
              <a:t>→ </a:t>
            </a:r>
            <a:r>
              <a:rPr i="1" lang="en" sz="1800">
                <a:latin typeface="Oswald"/>
                <a:ea typeface="Oswald"/>
                <a:cs typeface="Oswald"/>
                <a:sym typeface="Oswald"/>
              </a:rPr>
              <a:t>y </a:t>
            </a:r>
            <a:r>
              <a:rPr lang="en" sz="1800">
                <a:latin typeface="Oswald"/>
                <a:ea typeface="Oswald"/>
                <a:cs typeface="Oswald"/>
                <a:sym typeface="Oswald"/>
              </a:rPr>
              <a:t>(the formula that maps inputs X to output y to be estimated from the historical data)</a:t>
            </a:r>
            <a:endParaRPr sz="1800">
              <a:latin typeface="Oswald"/>
              <a:ea typeface="Oswald"/>
              <a:cs typeface="Oswald"/>
              <a:sym typeface="Oswald"/>
            </a:endParaRPr>
          </a:p>
          <a:p>
            <a:pPr indent="0" lvl="0" marL="0" rtl="0" algn="l">
              <a:lnSpc>
                <a:spcPct val="115000"/>
              </a:lnSpc>
              <a:spcBef>
                <a:spcPts val="1100"/>
              </a:spcBef>
              <a:spcAft>
                <a:spcPts val="0"/>
              </a:spcAft>
              <a:buNone/>
            </a:pPr>
            <a:r>
              <a:t/>
            </a:r>
            <a:endParaRPr sz="2000">
              <a:solidFill>
                <a:schemeClr val="dk1"/>
              </a:solidFill>
              <a:latin typeface="Oswald"/>
              <a:ea typeface="Oswald"/>
              <a:cs typeface="Oswald"/>
              <a:sym typeface="Oswald"/>
            </a:endParaRPr>
          </a:p>
          <a:p>
            <a:pPr indent="0" lvl="0" marL="0" rtl="0" algn="l">
              <a:lnSpc>
                <a:spcPct val="115000"/>
              </a:lnSpc>
              <a:spcBef>
                <a:spcPts val="1100"/>
              </a:spcBef>
              <a:spcAft>
                <a:spcPts val="0"/>
              </a:spcAft>
              <a:buNone/>
            </a:pPr>
            <a:r>
              <a:t/>
            </a:r>
            <a:endParaRPr sz="1050">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6" name="Shape 116"/>
        <p:cNvGrpSpPr/>
        <p:nvPr/>
      </p:nvGrpSpPr>
      <p:grpSpPr>
        <a:xfrm>
          <a:off x="0" y="0"/>
          <a:ext cx="0" cy="0"/>
          <a:chOff x="0" y="0"/>
          <a:chExt cx="0" cy="0"/>
        </a:xfrm>
      </p:grpSpPr>
      <p:sp>
        <p:nvSpPr>
          <p:cNvPr id="117" name="Google Shape;117;p21"/>
          <p:cNvSpPr txBox="1"/>
          <p:nvPr/>
        </p:nvSpPr>
        <p:spPr>
          <a:xfrm>
            <a:off x="249925" y="175500"/>
            <a:ext cx="26718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Part II: The Perceptron</a:t>
            </a:r>
            <a:endParaRPr sz="1000">
              <a:latin typeface="Oswald"/>
              <a:ea typeface="Oswald"/>
              <a:cs typeface="Oswald"/>
              <a:sym typeface="Oswald"/>
            </a:endParaRPr>
          </a:p>
        </p:txBody>
      </p:sp>
      <p:sp>
        <p:nvSpPr>
          <p:cNvPr id="118" name="Google Shape;118;p21"/>
          <p:cNvSpPr txBox="1"/>
          <p:nvPr/>
        </p:nvSpPr>
        <p:spPr>
          <a:xfrm>
            <a:off x="249925" y="390150"/>
            <a:ext cx="7736400" cy="6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Oswald"/>
                <a:ea typeface="Oswald"/>
                <a:cs typeface="Oswald"/>
                <a:sym typeface="Oswald"/>
              </a:rPr>
              <a:t>A new problem - some notation</a:t>
            </a:r>
            <a:endParaRPr sz="3000"/>
          </a:p>
        </p:txBody>
      </p:sp>
      <p:sp>
        <p:nvSpPr>
          <p:cNvPr id="119" name="Google Shape;119;p21"/>
          <p:cNvSpPr txBox="1"/>
          <p:nvPr/>
        </p:nvSpPr>
        <p:spPr>
          <a:xfrm>
            <a:off x="444600" y="1257250"/>
            <a:ext cx="7648500" cy="32112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For i</a:t>
            </a:r>
            <a:r>
              <a:rPr lang="en" sz="2000">
                <a:solidFill>
                  <a:schemeClr val="dk1"/>
                </a:solidFill>
                <a:latin typeface="Oswald"/>
                <a:ea typeface="Oswald"/>
                <a:cs typeface="Oswald"/>
                <a:sym typeface="Oswald"/>
              </a:rPr>
              <a:t>nput: </a:t>
            </a:r>
            <a:r>
              <a:rPr b="1" i="1" lang="en" sz="2000">
                <a:solidFill>
                  <a:schemeClr val="dk1"/>
                </a:solidFill>
                <a:latin typeface="Oswald"/>
                <a:ea typeface="Oswald"/>
                <a:cs typeface="Oswald"/>
                <a:sym typeface="Oswald"/>
              </a:rPr>
              <a:t>X</a:t>
            </a:r>
            <a:r>
              <a:rPr lang="en" sz="2000">
                <a:solidFill>
                  <a:schemeClr val="dk1"/>
                </a:solidFill>
                <a:latin typeface="Oswald"/>
                <a:ea typeface="Oswald"/>
                <a:cs typeface="Oswald"/>
                <a:sym typeface="Oswald"/>
              </a:rPr>
              <a:t> (transaction information - one transaction per row):</a:t>
            </a:r>
            <a:endParaRPr sz="2000">
              <a:solidFill>
                <a:schemeClr val="dk1"/>
              </a:solidFill>
              <a:latin typeface="Oswald"/>
              <a:ea typeface="Oswald"/>
              <a:cs typeface="Oswald"/>
              <a:sym typeface="Oswald"/>
            </a:endParaRPr>
          </a:p>
          <a:p>
            <a:pPr indent="-355600" lvl="1" marL="9144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Approve transaction if </a:t>
            </a:r>
            <a:endParaRPr sz="2000">
              <a:solidFill>
                <a:schemeClr val="dk1"/>
              </a:solidFill>
              <a:latin typeface="Oswald"/>
              <a:ea typeface="Oswald"/>
              <a:cs typeface="Oswald"/>
              <a:sym typeface="Oswald"/>
            </a:endParaRPr>
          </a:p>
          <a:p>
            <a:pPr indent="-355600" lvl="1" marL="9144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Reject if </a:t>
            </a:r>
            <a:endParaRPr sz="2000">
              <a:solidFill>
                <a:schemeClr val="dk1"/>
              </a:solidFill>
              <a:latin typeface="Oswald"/>
              <a:ea typeface="Oswald"/>
              <a:cs typeface="Oswald"/>
              <a:sym typeface="Oswald"/>
            </a:endParaRPr>
          </a:p>
          <a:p>
            <a:pPr indent="-355600" lvl="0" marL="457200" rtl="0" algn="l">
              <a:lnSpc>
                <a:spcPct val="115000"/>
              </a:lnSpc>
              <a:spcBef>
                <a:spcPts val="0"/>
              </a:spcBef>
              <a:spcAft>
                <a:spcPts val="0"/>
              </a:spcAft>
              <a:buClr>
                <a:schemeClr val="dk1"/>
              </a:buClr>
              <a:buSzPts val="2000"/>
              <a:buFont typeface="Oswald"/>
              <a:buChar char="●"/>
            </a:pPr>
            <a:r>
              <a:rPr lang="en" sz="2000">
                <a:solidFill>
                  <a:schemeClr val="dk1"/>
                </a:solidFill>
                <a:latin typeface="Oswald"/>
                <a:ea typeface="Oswald"/>
                <a:cs typeface="Oswald"/>
                <a:sym typeface="Oswald"/>
              </a:rPr>
              <a:t>This can be </a:t>
            </a:r>
            <a:r>
              <a:rPr lang="en" sz="2000">
                <a:solidFill>
                  <a:schemeClr val="dk1"/>
                </a:solidFill>
                <a:latin typeface="Oswald"/>
                <a:ea typeface="Oswald"/>
                <a:cs typeface="Oswald"/>
                <a:sym typeface="Oswald"/>
              </a:rPr>
              <a:t>rewritten</a:t>
            </a:r>
            <a:r>
              <a:rPr lang="en" sz="2000">
                <a:solidFill>
                  <a:schemeClr val="dk1"/>
                </a:solidFill>
                <a:latin typeface="Oswald"/>
                <a:ea typeface="Oswald"/>
                <a:cs typeface="Oswald"/>
                <a:sym typeface="Oswald"/>
              </a:rPr>
              <a:t> as:</a:t>
            </a:r>
            <a:endParaRPr sz="2000">
              <a:solidFill>
                <a:schemeClr val="dk1"/>
              </a:solidFill>
              <a:latin typeface="Oswald"/>
              <a:ea typeface="Oswald"/>
              <a:cs typeface="Oswald"/>
              <a:sym typeface="Oswald"/>
            </a:endParaRPr>
          </a:p>
          <a:p>
            <a:pPr indent="0" lvl="0" marL="457200" rtl="0" algn="l">
              <a:lnSpc>
                <a:spcPct val="115000"/>
              </a:lnSpc>
              <a:spcBef>
                <a:spcPts val="1100"/>
              </a:spcBef>
              <a:spcAft>
                <a:spcPts val="0"/>
              </a:spcAft>
              <a:buNone/>
            </a:pPr>
            <a:r>
              <a:t/>
            </a:r>
            <a:endParaRPr sz="2000">
              <a:solidFill>
                <a:schemeClr val="dk1"/>
              </a:solidFill>
              <a:latin typeface="Oswald"/>
              <a:ea typeface="Oswald"/>
              <a:cs typeface="Oswald"/>
              <a:sym typeface="Oswald"/>
            </a:endParaRPr>
          </a:p>
          <a:p>
            <a:pPr indent="0" lvl="0" marL="0" rtl="0" algn="l">
              <a:lnSpc>
                <a:spcPct val="115000"/>
              </a:lnSpc>
              <a:spcBef>
                <a:spcPts val="1100"/>
              </a:spcBef>
              <a:spcAft>
                <a:spcPts val="0"/>
              </a:spcAft>
              <a:buNone/>
            </a:pPr>
            <a:r>
              <a:t/>
            </a:r>
            <a:endParaRPr sz="2000">
              <a:solidFill>
                <a:schemeClr val="dk1"/>
              </a:solidFill>
              <a:latin typeface="Oswald"/>
              <a:ea typeface="Oswald"/>
              <a:cs typeface="Oswald"/>
              <a:sym typeface="Oswald"/>
            </a:endParaRPr>
          </a:p>
          <a:p>
            <a:pPr indent="0" lvl="0" marL="0" rtl="0" algn="l">
              <a:lnSpc>
                <a:spcPct val="115000"/>
              </a:lnSpc>
              <a:spcBef>
                <a:spcPts val="1100"/>
              </a:spcBef>
              <a:spcAft>
                <a:spcPts val="0"/>
              </a:spcAft>
              <a:buNone/>
            </a:pPr>
            <a:r>
              <a:t/>
            </a:r>
            <a:endParaRPr sz="1050">
              <a:solidFill>
                <a:schemeClr val="dk1"/>
              </a:solidFill>
            </a:endParaRPr>
          </a:p>
          <a:p>
            <a:pPr indent="0" lvl="0" marL="0" rtl="0" algn="l">
              <a:spcBef>
                <a:spcPts val="0"/>
              </a:spcBef>
              <a:spcAft>
                <a:spcPts val="0"/>
              </a:spcAft>
              <a:buNone/>
            </a:pPr>
            <a:r>
              <a:t/>
            </a:r>
            <a:endParaRPr/>
          </a:p>
        </p:txBody>
      </p:sp>
      <p:pic>
        <p:nvPicPr>
          <p:cNvPr descr="{&quot;id&quot;:&quot;2&quot;,&quot;aid&quot;:null,&quot;type&quot;:&quot;$&quot;,&quot;code&quot;:&quot;$\\sum_{i=1}^{N}w_{i}*x_{i}\\,&lt;\\,threshold$&quot;,&quot;backgroundColor&quot;:&quot;#FFFFFF&quot;,&quot;backgroundColorNonDefault&quot;:false,&quot;font&quot;:{&quot;color&quot;:&quot;#000000&quot;,&quot;size&quot;:20,&quot;family&quot;:&quot;Oswald&quot;},&quot;ts&quot;:1605494656068,&quot;cs&quot;:&quot;4x39AB20Q+f6enhyfztKSg==&quot;,&quot;size&quot;:{&quot;width&quot;:299,&quot;height&quot;:34.5}}" id="120" name="Google Shape;120;p21"/>
          <p:cNvPicPr preferRelativeResize="0"/>
          <p:nvPr/>
        </p:nvPicPr>
        <p:blipFill>
          <a:blip r:embed="rId3">
            <a:alphaModFix/>
          </a:blip>
          <a:stretch>
            <a:fillRect/>
          </a:stretch>
        </p:blipFill>
        <p:spPr>
          <a:xfrm>
            <a:off x="3690050" y="1650750"/>
            <a:ext cx="2789736" cy="321900"/>
          </a:xfrm>
          <a:prstGeom prst="rect">
            <a:avLst/>
          </a:prstGeom>
          <a:noFill/>
          <a:ln>
            <a:noFill/>
          </a:ln>
        </p:spPr>
      </p:pic>
      <p:pic>
        <p:nvPicPr>
          <p:cNvPr descr="{&quot;backgroundColorNonDefault&quot;:false,&quot;id&quot;:&quot;3&quot;,&quot;aid&quot;:null,&quot;code&quot;:&quot;$\\sum_{i=1}^{N}\\,w_{i}\\,*\\,x_{i}\\,&gt;\\,threshold$&quot;,&quot;type&quot;:&quot;$&quot;,&quot;font&quot;:{&quot;color&quot;:&quot;#000000&quot;,&quot;size&quot;:20,&quot;family&quot;:&quot;Oswald&quot;},&quot;backgroundColor&quot;:&quot;#FFFFFF&quot;,&quot;ts&quot;:1605494783211,&quot;cs&quot;:&quot;LE1jg7ESdbgUwyvNh9h16A==&quot;,&quot;size&quot;:{&quot;width&quot;:312.5,&quot;height&quot;:34.5}}" id="121" name="Google Shape;121;p21"/>
          <p:cNvPicPr preferRelativeResize="0"/>
          <p:nvPr/>
        </p:nvPicPr>
        <p:blipFill>
          <a:blip r:embed="rId4">
            <a:alphaModFix/>
          </a:blip>
          <a:stretch>
            <a:fillRect/>
          </a:stretch>
        </p:blipFill>
        <p:spPr>
          <a:xfrm>
            <a:off x="3627035" y="2072225"/>
            <a:ext cx="2915759" cy="321900"/>
          </a:xfrm>
          <a:prstGeom prst="rect">
            <a:avLst/>
          </a:prstGeom>
          <a:noFill/>
          <a:ln>
            <a:noFill/>
          </a:ln>
        </p:spPr>
      </p:pic>
      <p:pic>
        <p:nvPicPr>
          <p:cNvPr descr="{&quot;backgroundColorNonDefault&quot;:false,&quot;aid&quot;:null,&quot;backgroundColor&quot;:&quot;#FFFFFF&quot;,&quot;id&quot;:&quot;4&quot;,&quot;type&quot;:&quot;$&quot;,&quot;code&quot;:&quot;$g\\left(x\\right)\\,=\\,\\sign(\\left(\\sum_{i=1}^{N}\\,w_{i}\\,*\\,x_{i}\\right)\\,+\\,w_{0})$&quot;,&quot;font&quot;:{&quot;size&quot;:19.999999731829735,&quot;family&quot;:&quot;Oswald&quot;,&quot;color&quot;:&quot;#000000&quot;},&quot;ts&quot;:1605494928397,&quot;cs&quot;:&quot;8+46klIeQTUFGnAHdnd2Ng==&quot;,&quot;size&quot;:{&quot;width&quot;:419.99991169126014,&quot;height&quot;:49.333322960560714}}" id="122" name="Google Shape;122;p21"/>
          <p:cNvPicPr preferRelativeResize="0"/>
          <p:nvPr/>
        </p:nvPicPr>
        <p:blipFill>
          <a:blip r:embed="rId5">
            <a:alphaModFix/>
          </a:blip>
          <a:stretch>
            <a:fillRect/>
          </a:stretch>
        </p:blipFill>
        <p:spPr>
          <a:xfrm>
            <a:off x="1738775" y="3047850"/>
            <a:ext cx="5333999" cy="626533"/>
          </a:xfrm>
          <a:prstGeom prst="rect">
            <a:avLst/>
          </a:prstGeom>
          <a:noFill/>
          <a:ln>
            <a:noFill/>
          </a:ln>
        </p:spPr>
      </p:pic>
      <p:sp>
        <p:nvSpPr>
          <p:cNvPr id="123" name="Google Shape;123;p21"/>
          <p:cNvSpPr txBox="1"/>
          <p:nvPr/>
        </p:nvSpPr>
        <p:spPr>
          <a:xfrm>
            <a:off x="5096025" y="4468450"/>
            <a:ext cx="4495800" cy="52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Oswald"/>
                <a:ea typeface="Oswald"/>
                <a:cs typeface="Oswald"/>
                <a:sym typeface="Oswald"/>
                <a:hlinkClick r:id="rId6"/>
              </a:rPr>
              <a:t>Why do we add w</a:t>
            </a:r>
            <a:r>
              <a:rPr baseline="-25000" lang="en" u="sng">
                <a:solidFill>
                  <a:schemeClr val="hlink"/>
                </a:solidFill>
                <a:latin typeface="Oswald"/>
                <a:ea typeface="Oswald"/>
                <a:cs typeface="Oswald"/>
                <a:sym typeface="Oswald"/>
                <a:hlinkClick r:id="rId7"/>
              </a:rPr>
              <a:t>0</a:t>
            </a:r>
            <a:endParaRPr baseline="-25000">
              <a:latin typeface="Oswald"/>
              <a:ea typeface="Oswald"/>
              <a:cs typeface="Oswald"/>
              <a:sym typeface="Oswa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Science templat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